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9" r:id="rId2"/>
    <p:sldId id="290" r:id="rId3"/>
    <p:sldId id="313" r:id="rId4"/>
    <p:sldId id="265" r:id="rId5"/>
    <p:sldId id="273" r:id="rId6"/>
    <p:sldId id="272" r:id="rId7"/>
    <p:sldId id="285" r:id="rId8"/>
    <p:sldId id="283" r:id="rId9"/>
    <p:sldId id="284" r:id="rId10"/>
    <p:sldId id="274" r:id="rId11"/>
    <p:sldId id="286" r:id="rId12"/>
    <p:sldId id="316" r:id="rId13"/>
    <p:sldId id="287" r:id="rId14"/>
    <p:sldId id="289" r:id="rId15"/>
    <p:sldId id="275" r:id="rId16"/>
    <p:sldId id="282" r:id="rId17"/>
    <p:sldId id="266" r:id="rId18"/>
    <p:sldId id="291" r:id="rId19"/>
    <p:sldId id="292" r:id="rId20"/>
    <p:sldId id="293" r:id="rId21"/>
    <p:sldId id="294" r:id="rId22"/>
    <p:sldId id="295" r:id="rId23"/>
    <p:sldId id="296" r:id="rId24"/>
    <p:sldId id="297" r:id="rId25"/>
    <p:sldId id="317" r:id="rId26"/>
    <p:sldId id="298" r:id="rId27"/>
    <p:sldId id="314" r:id="rId28"/>
    <p:sldId id="267" r:id="rId29"/>
    <p:sldId id="302" r:id="rId30"/>
    <p:sldId id="303" r:id="rId31"/>
    <p:sldId id="304" r:id="rId32"/>
    <p:sldId id="305" r:id="rId33"/>
    <p:sldId id="306" r:id="rId34"/>
    <p:sldId id="307" r:id="rId35"/>
    <p:sldId id="309" r:id="rId36"/>
    <p:sldId id="310" r:id="rId37"/>
    <p:sldId id="31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7/24/2023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996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7/24/2023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0991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7/24/2023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614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allout Quote Blue">
    <p:bg>
      <p:bgPr>
        <a:solidFill>
          <a:schemeClr val="accent1"/>
        </a:solidFill>
        <a:effectLst/>
      </p:bgPr>
    </p:bg>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639178" y="2996407"/>
            <a:ext cx="10979897" cy="865188"/>
          </a:xfrm>
          <a:prstGeom prst="rect">
            <a:avLst/>
          </a:prstGeom>
          <a:noFill/>
          <a:ln>
            <a:noFill/>
          </a:ln>
        </p:spPr>
        <p:txBody>
          <a:bodyPr lIns="91425" tIns="91425" rIns="91425" bIns="91425" anchor="ctr" anchorCtr="0"/>
          <a:lstStyle>
            <a:lvl1pPr lvl="0" algn="ctr" rtl="0">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a:t>Click to edit Master title style</a:t>
            </a:r>
            <a:endParaRPr/>
          </a:p>
        </p:txBody>
      </p:sp>
    </p:spTree>
    <p:extLst>
      <p:ext uri="{BB962C8B-B14F-4D97-AF65-F5344CB8AC3E}">
        <p14:creationId xmlns:p14="http://schemas.microsoft.com/office/powerpoint/2010/main" val="883694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Callout Quote Green">
    <p:bg>
      <p:bgPr>
        <a:solidFill>
          <a:srgbClr val="34A853"/>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39178" y="2996407"/>
            <a:ext cx="10979897" cy="865188"/>
          </a:xfrm>
          <a:prstGeom prst="rect">
            <a:avLst/>
          </a:prstGeom>
          <a:noFill/>
          <a:ln>
            <a:noFill/>
          </a:ln>
        </p:spPr>
        <p:txBody>
          <a:bodyPr lIns="91425" tIns="91425" rIns="91425" bIns="91425" anchor="ctr" anchorCtr="0"/>
          <a:lstStyle>
            <a:lvl1pPr lvl="0" algn="ctr" rtl="0">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a:t>Click to edit Master title style</a:t>
            </a:r>
            <a:endParaRPr/>
          </a:p>
        </p:txBody>
      </p:sp>
    </p:spTree>
    <p:extLst>
      <p:ext uri="{BB962C8B-B14F-4D97-AF65-F5344CB8AC3E}">
        <p14:creationId xmlns:p14="http://schemas.microsoft.com/office/powerpoint/2010/main" val="251756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Callout Quote Red">
    <p:bg>
      <p:bgPr>
        <a:solidFill>
          <a:srgbClr val="EA4335"/>
        </a:solid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39178" y="2996407"/>
            <a:ext cx="10979897" cy="865188"/>
          </a:xfrm>
          <a:prstGeom prst="rect">
            <a:avLst/>
          </a:prstGeom>
          <a:noFill/>
          <a:ln>
            <a:noFill/>
          </a:ln>
        </p:spPr>
        <p:txBody>
          <a:bodyPr lIns="91425" tIns="91425" rIns="91425" bIns="91425" anchor="ctr" anchorCtr="0"/>
          <a:lstStyle>
            <a:lvl1pPr lvl="0" algn="ctr" rtl="0">
              <a:lnSpc>
                <a:spcPct val="100000"/>
              </a:lnSpc>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123748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7B3CC-833C-4A6A-921E-EA33D84737C1}" type="datetimeFigureOut">
              <a:rPr lang="en-IN" smtClean="0"/>
              <a:t>24-07-2023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FE9125-2CB3-4AE3-AD9E-59870729B938}" type="slidenum">
              <a:rPr lang="en-IN" smtClean="0"/>
              <a:t>‹#›</a:t>
            </a:fld>
            <a:endParaRPr lang="en-IN"/>
          </a:p>
        </p:txBody>
      </p:sp>
    </p:spTree>
    <p:extLst>
      <p:ext uri="{BB962C8B-B14F-4D97-AF65-F5344CB8AC3E}">
        <p14:creationId xmlns:p14="http://schemas.microsoft.com/office/powerpoint/2010/main" val="167513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7/24/2023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87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7/24/2023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8947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7/24/2023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9537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7/24/2023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40846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7/24/2023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4385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7/24/2023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0129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7/24/2023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35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7/24/2023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53159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40" r:id="rId12"/>
    <p:sldLayoutId id="2147483741" r:id="rId13"/>
    <p:sldLayoutId id="2147483742" r:id="rId14"/>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yank.harlalka@infosys.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https://docs.ultralytics.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1.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keras.io/api/applications/vg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kaggle.com/datasets/prasadvpatil/mrl-dataset" TargetMode="Externa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docs.ultralytic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E025E-8A56-B950-88A0-D2100AFAAC04}"/>
              </a:ext>
            </a:extLst>
          </p:cNvPr>
          <p:cNvSpPr>
            <a:spLocks noGrp="1"/>
          </p:cNvSpPr>
          <p:nvPr>
            <p:ph type="ctrTitle"/>
          </p:nvPr>
        </p:nvSpPr>
        <p:spPr/>
        <p:txBody>
          <a:bodyPr/>
          <a:lstStyle/>
          <a:p>
            <a:r>
              <a:rPr lang="en-US" dirty="0" err="1"/>
              <a:t>Rabenschwinge</a:t>
            </a:r>
            <a:endParaRPr lang="en-IN" dirty="0"/>
          </a:p>
        </p:txBody>
      </p:sp>
      <p:sp>
        <p:nvSpPr>
          <p:cNvPr id="3" name="Subtitle 2">
            <a:extLst>
              <a:ext uri="{FF2B5EF4-FFF2-40B4-BE49-F238E27FC236}">
                <a16:creationId xmlns:a16="http://schemas.microsoft.com/office/drawing/2014/main" id="{2BD1CA01-03BE-CFC4-D546-CA09D4D54178}"/>
              </a:ext>
            </a:extLst>
          </p:cNvPr>
          <p:cNvSpPr>
            <a:spLocks noGrp="1"/>
          </p:cNvSpPr>
          <p:nvPr>
            <p:ph type="subTitle" idx="1"/>
          </p:nvPr>
        </p:nvSpPr>
        <p:spPr/>
        <p:txBody>
          <a:bodyPr>
            <a:normAutofit/>
          </a:bodyPr>
          <a:lstStyle/>
          <a:p>
            <a:r>
              <a:rPr lang="en-IN" sz="2000" b="0" i="0" dirty="0">
                <a:effectLst/>
                <a:latin typeface="Roboto" panose="02000000000000000000" pitchFamily="2" charset="0"/>
              </a:rPr>
              <a:t>gcds-oht33765u9-2023</a:t>
            </a:r>
            <a:endParaRPr lang="en-IN" sz="2000" dirty="0"/>
          </a:p>
        </p:txBody>
      </p:sp>
    </p:spTree>
    <p:extLst>
      <p:ext uri="{BB962C8B-B14F-4D97-AF65-F5344CB8AC3E}">
        <p14:creationId xmlns:p14="http://schemas.microsoft.com/office/powerpoint/2010/main" val="798832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3FF3-54CE-2A49-3BCE-4D682F9B990F}"/>
              </a:ext>
            </a:extLst>
          </p:cNvPr>
          <p:cNvSpPr>
            <a:spLocks noGrp="1"/>
          </p:cNvSpPr>
          <p:nvPr>
            <p:ph type="title"/>
          </p:nvPr>
        </p:nvSpPr>
        <p:spPr/>
        <p:txBody>
          <a:bodyPr/>
          <a:lstStyle/>
          <a:p>
            <a:r>
              <a:rPr lang="en-US" dirty="0"/>
              <a:t>Sample Operation – Step 1</a:t>
            </a:r>
            <a:endParaRPr lang="en-IN" dirty="0"/>
          </a:p>
        </p:txBody>
      </p:sp>
      <p:sp>
        <p:nvSpPr>
          <p:cNvPr id="3" name="Content Placeholder 2">
            <a:extLst>
              <a:ext uri="{FF2B5EF4-FFF2-40B4-BE49-F238E27FC236}">
                <a16:creationId xmlns:a16="http://schemas.microsoft.com/office/drawing/2014/main" id="{1ECBD458-A946-1852-61BF-A40D235693BF}"/>
              </a:ext>
            </a:extLst>
          </p:cNvPr>
          <p:cNvSpPr>
            <a:spLocks noGrp="1"/>
          </p:cNvSpPr>
          <p:nvPr>
            <p:ph idx="1"/>
          </p:nvPr>
        </p:nvSpPr>
        <p:spPr/>
        <p:txBody>
          <a:bodyPr/>
          <a:lstStyle/>
          <a:p>
            <a:r>
              <a:rPr lang="en-US" dirty="0"/>
              <a:t>As an example, 5 videos were placed in a specific folder:</a:t>
            </a:r>
            <a:endParaRPr lang="en-IN" dirty="0"/>
          </a:p>
        </p:txBody>
      </p:sp>
      <p:pic>
        <p:nvPicPr>
          <p:cNvPr id="4" name="Picture 3">
            <a:extLst>
              <a:ext uri="{FF2B5EF4-FFF2-40B4-BE49-F238E27FC236}">
                <a16:creationId xmlns:a16="http://schemas.microsoft.com/office/drawing/2014/main" id="{3A0B17AE-10B7-481C-EB84-BBAC31238C4B}"/>
              </a:ext>
            </a:extLst>
          </p:cNvPr>
          <p:cNvPicPr>
            <a:picLocks noChangeAspect="1"/>
          </p:cNvPicPr>
          <p:nvPr/>
        </p:nvPicPr>
        <p:blipFill>
          <a:blip r:embed="rId2"/>
          <a:stretch>
            <a:fillRect/>
          </a:stretch>
        </p:blipFill>
        <p:spPr>
          <a:xfrm>
            <a:off x="2002499" y="2799958"/>
            <a:ext cx="7763329" cy="3825813"/>
          </a:xfrm>
          <a:prstGeom prst="rect">
            <a:avLst/>
          </a:prstGeom>
        </p:spPr>
      </p:pic>
    </p:spTree>
    <p:extLst>
      <p:ext uri="{BB962C8B-B14F-4D97-AF65-F5344CB8AC3E}">
        <p14:creationId xmlns:p14="http://schemas.microsoft.com/office/powerpoint/2010/main" val="141222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8C03-B05D-0B16-122F-BA26D5F29B9F}"/>
              </a:ext>
            </a:extLst>
          </p:cNvPr>
          <p:cNvSpPr>
            <a:spLocks noGrp="1"/>
          </p:cNvSpPr>
          <p:nvPr>
            <p:ph type="title"/>
          </p:nvPr>
        </p:nvSpPr>
        <p:spPr/>
        <p:txBody>
          <a:bodyPr/>
          <a:lstStyle/>
          <a:p>
            <a:r>
              <a:rPr lang="en-US" dirty="0"/>
              <a:t>Sample Operation – Step 2</a:t>
            </a:r>
            <a:endParaRPr lang="en-IN" dirty="0"/>
          </a:p>
        </p:txBody>
      </p:sp>
      <p:sp>
        <p:nvSpPr>
          <p:cNvPr id="3" name="Content Placeholder 2">
            <a:extLst>
              <a:ext uri="{FF2B5EF4-FFF2-40B4-BE49-F238E27FC236}">
                <a16:creationId xmlns:a16="http://schemas.microsoft.com/office/drawing/2014/main" id="{C6FCF1C6-AABE-9944-E7F9-7755D18B267A}"/>
              </a:ext>
            </a:extLst>
          </p:cNvPr>
          <p:cNvSpPr>
            <a:spLocks noGrp="1"/>
          </p:cNvSpPr>
          <p:nvPr>
            <p:ph idx="1"/>
          </p:nvPr>
        </p:nvSpPr>
        <p:spPr/>
        <p:txBody>
          <a:bodyPr/>
          <a:lstStyle/>
          <a:p>
            <a:pPr algn="just"/>
            <a:r>
              <a:rPr lang="en-US" dirty="0"/>
              <a:t>After the model was run in the Vertex AI notebook, it created the detection images in separate folder for each video, with the image name as VideoName-Timestamp.jpg</a:t>
            </a:r>
            <a:endParaRPr lang="en-IN" dirty="0"/>
          </a:p>
        </p:txBody>
      </p:sp>
      <p:pic>
        <p:nvPicPr>
          <p:cNvPr id="4" name="Picture 3">
            <a:extLst>
              <a:ext uri="{FF2B5EF4-FFF2-40B4-BE49-F238E27FC236}">
                <a16:creationId xmlns:a16="http://schemas.microsoft.com/office/drawing/2014/main" id="{D11E7C68-E932-1211-52BA-401937B81072}"/>
              </a:ext>
            </a:extLst>
          </p:cNvPr>
          <p:cNvPicPr>
            <a:picLocks noChangeAspect="1"/>
          </p:cNvPicPr>
          <p:nvPr/>
        </p:nvPicPr>
        <p:blipFill rotWithShape="1">
          <a:blip r:embed="rId2"/>
          <a:srcRect t="39875" r="47880" b="2121"/>
          <a:stretch/>
        </p:blipFill>
        <p:spPr>
          <a:xfrm>
            <a:off x="0" y="3121373"/>
            <a:ext cx="6481308" cy="3551341"/>
          </a:xfrm>
          <a:prstGeom prst="rect">
            <a:avLst/>
          </a:prstGeom>
        </p:spPr>
      </p:pic>
      <p:pic>
        <p:nvPicPr>
          <p:cNvPr id="5" name="Picture 4">
            <a:extLst>
              <a:ext uri="{FF2B5EF4-FFF2-40B4-BE49-F238E27FC236}">
                <a16:creationId xmlns:a16="http://schemas.microsoft.com/office/drawing/2014/main" id="{285F2494-4BFD-64CF-872A-9AE5FCA0B2A5}"/>
              </a:ext>
            </a:extLst>
          </p:cNvPr>
          <p:cNvPicPr>
            <a:picLocks noChangeAspect="1"/>
          </p:cNvPicPr>
          <p:nvPr/>
        </p:nvPicPr>
        <p:blipFill rotWithShape="1">
          <a:blip r:embed="rId3"/>
          <a:srcRect t="38067" r="48209"/>
          <a:stretch/>
        </p:blipFill>
        <p:spPr>
          <a:xfrm>
            <a:off x="6481308" y="3121373"/>
            <a:ext cx="5663032" cy="3551341"/>
          </a:xfrm>
          <a:prstGeom prst="rect">
            <a:avLst/>
          </a:prstGeom>
        </p:spPr>
      </p:pic>
      <p:cxnSp>
        <p:nvCxnSpPr>
          <p:cNvPr id="6" name="Shape 547">
            <a:extLst>
              <a:ext uri="{FF2B5EF4-FFF2-40B4-BE49-F238E27FC236}">
                <a16:creationId xmlns:a16="http://schemas.microsoft.com/office/drawing/2014/main" id="{9FA69F1E-A4F8-D72F-AB1D-EAD30130959B}"/>
              </a:ext>
            </a:extLst>
          </p:cNvPr>
          <p:cNvCxnSpPr>
            <a:cxnSpLocks/>
          </p:cNvCxnSpPr>
          <p:nvPr/>
        </p:nvCxnSpPr>
        <p:spPr>
          <a:xfrm>
            <a:off x="1204686" y="5833101"/>
            <a:ext cx="5276622" cy="0"/>
          </a:xfrm>
          <a:prstGeom prst="straightConnector1">
            <a:avLst/>
          </a:prstGeom>
          <a:noFill/>
          <a:ln w="12700" cap="flat" cmpd="sng">
            <a:solidFill>
              <a:srgbClr val="4284F3"/>
            </a:solidFill>
            <a:prstDash val="solid"/>
            <a:round/>
            <a:headEnd type="none" w="med" len="med"/>
            <a:tailEnd type="triangle" w="med" len="med"/>
          </a:ln>
        </p:spPr>
      </p:cxnSp>
    </p:spTree>
    <p:extLst>
      <p:ext uri="{BB962C8B-B14F-4D97-AF65-F5344CB8AC3E}">
        <p14:creationId xmlns:p14="http://schemas.microsoft.com/office/powerpoint/2010/main" val="1108778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4CFC-9817-6103-FB8C-4442F7DB894A}"/>
              </a:ext>
            </a:extLst>
          </p:cNvPr>
          <p:cNvSpPr>
            <a:spLocks noGrp="1"/>
          </p:cNvSpPr>
          <p:nvPr>
            <p:ph type="title"/>
          </p:nvPr>
        </p:nvSpPr>
        <p:spPr>
          <a:xfrm>
            <a:off x="1024128" y="585216"/>
            <a:ext cx="3097496" cy="1499616"/>
          </a:xfrm>
        </p:spPr>
        <p:txBody>
          <a:bodyPr/>
          <a:lstStyle/>
          <a:p>
            <a:r>
              <a:rPr lang="en-US" dirty="0"/>
              <a:t>Detection Code Used</a:t>
            </a:r>
            <a:endParaRPr lang="en-IN" dirty="0"/>
          </a:p>
        </p:txBody>
      </p:sp>
      <p:sp>
        <p:nvSpPr>
          <p:cNvPr id="5" name="TextBox 4">
            <a:extLst>
              <a:ext uri="{FF2B5EF4-FFF2-40B4-BE49-F238E27FC236}">
                <a16:creationId xmlns:a16="http://schemas.microsoft.com/office/drawing/2014/main" id="{B2B3296B-E58F-B25D-E49C-83F4B15CEB05}"/>
              </a:ext>
            </a:extLst>
          </p:cNvPr>
          <p:cNvSpPr txBox="1"/>
          <p:nvPr/>
        </p:nvSpPr>
        <p:spPr>
          <a:xfrm>
            <a:off x="3695086" y="0"/>
            <a:ext cx="8496914" cy="7017306"/>
          </a:xfrm>
          <a:prstGeom prst="rect">
            <a:avLst/>
          </a:prstGeom>
          <a:noFill/>
        </p:spPr>
        <p:txBody>
          <a:bodyPr wrap="square">
            <a:spAutoFit/>
          </a:bodyPr>
          <a:lstStyle/>
          <a:p>
            <a:r>
              <a:rPr lang="en-IN" sz="1000" b="0" dirty="0">
                <a:solidFill>
                  <a:srgbClr val="4B69C6"/>
                </a:solidFill>
                <a:effectLst/>
                <a:latin typeface="JetBrains Mono" panose="02000009000000000000" pitchFamily="49" charset="0"/>
              </a:rPr>
              <a:t>for</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blob</a:t>
            </a:r>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in</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blobs</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1" dirty="0">
                <a:solidFill>
                  <a:srgbClr val="AA3731"/>
                </a:solidFill>
                <a:effectLst/>
                <a:latin typeface="JetBrains Mono" panose="02000009000000000000" pitchFamily="49" charset="0"/>
              </a:rPr>
              <a:t>print</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blob</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if</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blob</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name</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endswith</a:t>
            </a:r>
            <a:r>
              <a:rPr lang="en-IN" sz="1000" b="0" dirty="0">
                <a:solidFill>
                  <a:srgbClr val="77777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.mp4</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video_name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basename</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blob</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name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video_path</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a:t>
            </a:r>
            <a:r>
              <a:rPr lang="en-IN" sz="1000" b="0" dirty="0" err="1">
                <a:solidFill>
                  <a:srgbClr val="448C27"/>
                </a:solidFill>
                <a:effectLst/>
                <a:latin typeface="JetBrains Mono" panose="02000009000000000000" pitchFamily="49" charset="0"/>
              </a:rPr>
              <a:t>"gs</a:t>
            </a:r>
            <a:r>
              <a:rPr lang="en-IN" sz="1000" b="0" dirty="0">
                <a:solidFill>
                  <a:srgbClr val="448C2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new_data_bucket_name</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blob</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name</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Download the video from Google Cloud Storage to the temporary local directory</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temp_video_path</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join</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temp_frames_dir</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video_name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blob</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download_to_filename</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temp_video_path</a:t>
            </a:r>
            <a:r>
              <a:rPr lang="en-IN" sz="1000" b="0" dirty="0">
                <a:solidFill>
                  <a:srgbClr val="77777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Create a folder to store detections for the current video</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video_detections_folder_name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splitext</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video_name</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video_detections_folder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join</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temp_frames_dir</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video_detections_folder_name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makedirs</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video_detections_folder</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exist_ok</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True</a:t>
            </a:r>
            <a:r>
              <a:rPr lang="en-IN" sz="1000" b="0" dirty="0">
                <a:solidFill>
                  <a:srgbClr val="77777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Open the video from the temporary local directory</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cap</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a:solidFill>
                  <a:srgbClr val="7A3E9D"/>
                </a:solidFill>
                <a:effectLst/>
                <a:latin typeface="JetBrains Mono" panose="02000009000000000000" pitchFamily="49" charset="0"/>
              </a:rPr>
              <a:t>cv2</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VideoCapture</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temp_video_path</a:t>
            </a:r>
            <a:r>
              <a:rPr lang="en-IN" sz="1000" b="0" dirty="0">
                <a:solidFill>
                  <a:srgbClr val="77777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Get the video's frames per second (fps) and set the </a:t>
            </a:r>
            <a:r>
              <a:rPr lang="en-IN" sz="1000" b="0" i="1" dirty="0" err="1">
                <a:solidFill>
                  <a:srgbClr val="AAAAAA"/>
                </a:solidFill>
                <a:effectLst/>
                <a:latin typeface="JetBrains Mono" panose="02000009000000000000" pitchFamily="49" charset="0"/>
              </a:rPr>
              <a:t>downsampling</a:t>
            </a:r>
            <a:r>
              <a:rPr lang="en-IN" sz="1000" b="0" i="1" dirty="0">
                <a:solidFill>
                  <a:srgbClr val="AAAAAA"/>
                </a:solidFill>
                <a:effectLst/>
                <a:latin typeface="JetBrains Mono" panose="02000009000000000000" pitchFamily="49" charset="0"/>
              </a:rPr>
              <a:t> rate</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fps</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get</a:t>
            </a:r>
            <a:r>
              <a:rPr lang="en-IN" sz="1000" b="0" dirty="0">
                <a:solidFill>
                  <a:srgbClr val="777777"/>
                </a:solidFill>
                <a:effectLst/>
                <a:latin typeface="JetBrains Mono" panose="02000009000000000000" pitchFamily="49" charset="0"/>
              </a:rPr>
              <a:t>(</a:t>
            </a:r>
            <a:r>
              <a:rPr lang="en-IN" sz="1000" b="1" dirty="0">
                <a:solidFill>
                  <a:srgbClr val="7A3E9D"/>
                </a:solidFill>
                <a:effectLst/>
                <a:latin typeface="JetBrains Mono" panose="02000009000000000000" pitchFamily="49" charset="0"/>
              </a:rPr>
              <a:t>cv2</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CAP_PROP_FPS</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downsampling_rate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a:solidFill>
                  <a:srgbClr val="AA3731"/>
                </a:solidFill>
                <a:effectLst/>
                <a:latin typeface="JetBrains Mono" panose="02000009000000000000" pitchFamily="49" charset="0"/>
              </a:rPr>
              <a:t>max</a:t>
            </a:r>
            <a:r>
              <a:rPr lang="en-IN" sz="1000" b="0" dirty="0">
                <a:solidFill>
                  <a:srgbClr val="777777"/>
                </a:solidFill>
                <a:effectLst/>
                <a:latin typeface="JetBrains Mono" panose="02000009000000000000" pitchFamily="49" charset="0"/>
              </a:rPr>
              <a:t>(</a:t>
            </a:r>
            <a:r>
              <a:rPr lang="en-IN" sz="1000" b="1" dirty="0">
                <a:solidFill>
                  <a:srgbClr val="7A3E9D"/>
                </a:solidFill>
                <a:effectLst/>
                <a:latin typeface="JetBrains Mono" panose="02000009000000000000" pitchFamily="49" charset="0"/>
              </a:rPr>
              <a:t>int</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fps</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min_time_difference</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1</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seconds</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frame_counter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0</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Calculate the </a:t>
            </a:r>
            <a:r>
              <a:rPr lang="en-IN" sz="1000" b="0" i="1" dirty="0" err="1">
                <a:solidFill>
                  <a:srgbClr val="AAAAAA"/>
                </a:solidFill>
                <a:effectLst/>
                <a:latin typeface="JetBrains Mono" panose="02000009000000000000" pitchFamily="49" charset="0"/>
              </a:rPr>
              <a:t>fps_multiplier</a:t>
            </a:r>
            <a:r>
              <a:rPr lang="en-IN" sz="1000" b="0" i="1" dirty="0">
                <a:solidFill>
                  <a:srgbClr val="AAAAAA"/>
                </a:solidFill>
                <a:effectLst/>
                <a:latin typeface="JetBrains Mono" panose="02000009000000000000" pitchFamily="49" charset="0"/>
              </a:rPr>
              <a:t> correctly</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fps_multiplier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1.0</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fps</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while</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isOpened</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ret</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curr_frame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read</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if</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not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ret</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break</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Only process the frame if it is within the </a:t>
            </a:r>
            <a:r>
              <a:rPr lang="en-IN" sz="1000" b="0" i="1" dirty="0" err="1">
                <a:solidFill>
                  <a:srgbClr val="AAAAAA"/>
                </a:solidFill>
                <a:effectLst/>
                <a:latin typeface="JetBrains Mono" panose="02000009000000000000" pitchFamily="49" charset="0"/>
              </a:rPr>
              <a:t>downsampling</a:t>
            </a:r>
            <a:r>
              <a:rPr lang="en-IN" sz="1000" b="0" i="1" dirty="0">
                <a:solidFill>
                  <a:srgbClr val="AAAAAA"/>
                </a:solidFill>
                <a:effectLst/>
                <a:latin typeface="JetBrains Mono" panose="02000009000000000000" pitchFamily="49" charset="0"/>
              </a:rPr>
              <a:t> rate</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if</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frame_counter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downsampling_rate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result</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model</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curr_frame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for</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res</a:t>
            </a:r>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in</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result</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boxes</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res</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boxes</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cpu</a:t>
            </a:r>
            <a:r>
              <a:rPr lang="en-IN" sz="1000" b="0" dirty="0">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numpy</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for</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i</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box</a:t>
            </a:r>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in</a:t>
            </a:r>
            <a:r>
              <a:rPr lang="en-IN" sz="1000" b="0" dirty="0">
                <a:solidFill>
                  <a:srgbClr val="333333"/>
                </a:solidFill>
                <a:effectLst/>
                <a:latin typeface="JetBrains Mono" panose="02000009000000000000" pitchFamily="49" charset="0"/>
              </a:rPr>
              <a:t> </a:t>
            </a:r>
            <a:r>
              <a:rPr lang="en-IN" sz="1000" b="1" dirty="0">
                <a:solidFill>
                  <a:srgbClr val="7A3E9D"/>
                </a:solidFill>
                <a:effectLst/>
                <a:latin typeface="JetBrains Mono" panose="02000009000000000000" pitchFamily="49" charset="0"/>
              </a:rPr>
              <a:t>enumerate</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boxes</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if</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box</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conf</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&gt;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0.7</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res_plotted</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res</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plot</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conf</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False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current_frame_timestamp</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get</a:t>
            </a:r>
            <a:r>
              <a:rPr lang="en-IN" sz="1000" b="0" dirty="0">
                <a:solidFill>
                  <a:srgbClr val="777777"/>
                </a:solidFill>
                <a:effectLst/>
                <a:latin typeface="JetBrains Mono" panose="02000009000000000000" pitchFamily="49" charset="0"/>
              </a:rPr>
              <a:t>(</a:t>
            </a:r>
            <a:r>
              <a:rPr lang="en-IN" sz="1000" b="1" dirty="0">
                <a:solidFill>
                  <a:srgbClr val="7A3E9D"/>
                </a:solidFill>
                <a:effectLst/>
                <a:latin typeface="JetBrains Mono" panose="02000009000000000000" pitchFamily="49" charset="0"/>
              </a:rPr>
              <a:t>cv2</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CAP_PROP_POS_MSEC</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fps_multiplier</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timedelta_obj</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a:solidFill>
                  <a:srgbClr val="7A3E9D"/>
                </a:solidFill>
                <a:effectLst/>
                <a:latin typeface="JetBrains Mono" panose="02000009000000000000" pitchFamily="49" charset="0"/>
              </a:rPr>
              <a:t>str</a:t>
            </a:r>
            <a:r>
              <a:rPr lang="en-IN" sz="1000" b="0" dirty="0">
                <a:solidFill>
                  <a:srgbClr val="777777"/>
                </a:solidFill>
                <a:effectLst/>
                <a:latin typeface="JetBrains Mono" panose="02000009000000000000" pitchFamily="49" charset="0"/>
              </a:rPr>
              <a:t>(</a:t>
            </a:r>
            <a:r>
              <a:rPr lang="en-IN" sz="1000" b="1" dirty="0" err="1">
                <a:solidFill>
                  <a:srgbClr val="7A3E9D"/>
                </a:solidFill>
                <a:effectLst/>
                <a:latin typeface="JetBrains Mono" panose="02000009000000000000" pitchFamily="49" charset="0"/>
              </a:rPr>
              <a:t>datetime</a:t>
            </a:r>
            <a:r>
              <a:rPr lang="en-IN" sz="1000" b="0" dirty="0" err="1">
                <a:solidFill>
                  <a:srgbClr val="777777"/>
                </a:solidFill>
                <a:effectLst/>
                <a:latin typeface="JetBrains Mono" panose="02000009000000000000" pitchFamily="49" charset="0"/>
              </a:rPr>
              <a:t>.</a:t>
            </a:r>
            <a:r>
              <a:rPr lang="en-IN" sz="1000" b="1" dirty="0" err="1">
                <a:solidFill>
                  <a:srgbClr val="7A3E9D"/>
                </a:solidFill>
                <a:effectLst/>
                <a:latin typeface="JetBrains Mono" panose="02000009000000000000" pitchFamily="49" charset="0"/>
              </a:rPr>
              <a:t>timedelta</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seconds</a:t>
            </a:r>
            <a:r>
              <a:rPr lang="en-IN" sz="1000" b="0" dirty="0">
                <a:solidFill>
                  <a:srgbClr val="777777"/>
                </a:solidFill>
                <a:effectLst/>
                <a:latin typeface="JetBrains Mono" panose="02000009000000000000" pitchFamily="49" charset="0"/>
              </a:rPr>
              <a:t>=</a:t>
            </a:r>
            <a:r>
              <a:rPr lang="en-IN" sz="1000" b="1" dirty="0">
                <a:solidFill>
                  <a:srgbClr val="AA3731"/>
                </a:solidFill>
                <a:effectLst/>
                <a:latin typeface="JetBrains Mono" panose="02000009000000000000" pitchFamily="49" charset="0"/>
              </a:rPr>
              <a:t>round</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current_frame_timestamp</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1000</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1</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x</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timedelta_obj</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split</a:t>
            </a:r>
            <a:r>
              <a:rPr lang="en-IN" sz="1000" b="0" dirty="0">
                <a:solidFill>
                  <a:srgbClr val="77777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hh</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mm</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ss</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x</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x</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1</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x</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2</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filename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a:t>
            </a:r>
            <a:r>
              <a:rPr lang="en-IN" sz="1000" b="0" dirty="0">
                <a:solidFill>
                  <a:srgbClr val="448C2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video_name</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 Timestamp - </a:t>
            </a:r>
            <a:r>
              <a:rPr lang="en-IN" sz="1000" b="0" dirty="0">
                <a:solidFill>
                  <a:srgbClr val="9C5D2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hh</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 Hours, </a:t>
            </a:r>
            <a:r>
              <a:rPr lang="en-IN" sz="1000" b="0" dirty="0">
                <a:solidFill>
                  <a:srgbClr val="9C5D2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mm</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 Minutes, </a:t>
            </a:r>
            <a:r>
              <a:rPr lang="en-IN" sz="1000" b="0" dirty="0">
                <a:solidFill>
                  <a:srgbClr val="9C5D2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ss</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 Seconds.jpg"</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output_filename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join</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video_detections_folder</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filename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1" dirty="0">
                <a:solidFill>
                  <a:srgbClr val="7A3E9D"/>
                </a:solidFill>
                <a:effectLst/>
                <a:latin typeface="JetBrains Mono" panose="02000009000000000000" pitchFamily="49" charset="0"/>
              </a:rPr>
              <a:t>cv2</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imwrite</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output_filename</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res_plotted</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1" dirty="0">
                <a:solidFill>
                  <a:srgbClr val="AA3731"/>
                </a:solidFill>
                <a:effectLst/>
                <a:latin typeface="JetBrains Mono" panose="02000009000000000000" pitchFamily="49" charset="0"/>
              </a:rPr>
              <a:t>print</a:t>
            </a:r>
            <a:r>
              <a:rPr lang="en-IN" sz="1000" b="0" dirty="0">
                <a:solidFill>
                  <a:srgbClr val="77777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Saved frame:</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output_filename</a:t>
            </a:r>
            <a:r>
              <a:rPr lang="en-IN" sz="1000" b="0" dirty="0">
                <a:solidFill>
                  <a:srgbClr val="77777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Increment the frame counter</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frame_counter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1</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release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p:txBody>
      </p:sp>
    </p:spTree>
    <p:extLst>
      <p:ext uri="{BB962C8B-B14F-4D97-AF65-F5344CB8AC3E}">
        <p14:creationId xmlns:p14="http://schemas.microsoft.com/office/powerpoint/2010/main" val="4050736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948-B6D9-D65D-3137-52CFF6C1E8D7}"/>
              </a:ext>
            </a:extLst>
          </p:cNvPr>
          <p:cNvSpPr>
            <a:spLocks noGrp="1"/>
          </p:cNvSpPr>
          <p:nvPr>
            <p:ph type="title"/>
          </p:nvPr>
        </p:nvSpPr>
        <p:spPr/>
        <p:txBody>
          <a:bodyPr/>
          <a:lstStyle/>
          <a:p>
            <a:r>
              <a:rPr lang="en-US" dirty="0"/>
              <a:t>RESULTS (DETECTION)</a:t>
            </a:r>
            <a:endParaRPr lang="en-IN" dirty="0"/>
          </a:p>
        </p:txBody>
      </p:sp>
      <p:pic>
        <p:nvPicPr>
          <p:cNvPr id="5" name="Content Placeholder 4">
            <a:extLst>
              <a:ext uri="{FF2B5EF4-FFF2-40B4-BE49-F238E27FC236}">
                <a16:creationId xmlns:a16="http://schemas.microsoft.com/office/drawing/2014/main" id="{0A06E2A0-C5C4-F6CE-BE96-8EAA63D877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3395" y="4246278"/>
            <a:ext cx="4229617" cy="2379160"/>
          </a:xfrm>
        </p:spPr>
      </p:pic>
      <p:pic>
        <p:nvPicPr>
          <p:cNvPr id="7" name="Picture 6">
            <a:extLst>
              <a:ext uri="{FF2B5EF4-FFF2-40B4-BE49-F238E27FC236}">
                <a16:creationId xmlns:a16="http://schemas.microsoft.com/office/drawing/2014/main" id="{8DFF6818-04B5-638D-81C7-5EF471774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180" y="3551487"/>
            <a:ext cx="4229617" cy="2379160"/>
          </a:xfrm>
          <a:prstGeom prst="rect">
            <a:avLst/>
          </a:prstGeom>
        </p:spPr>
      </p:pic>
      <p:pic>
        <p:nvPicPr>
          <p:cNvPr id="9" name="Picture 8">
            <a:extLst>
              <a:ext uri="{FF2B5EF4-FFF2-40B4-BE49-F238E27FC236}">
                <a16:creationId xmlns:a16="http://schemas.microsoft.com/office/drawing/2014/main" id="{F674A684-2EBC-E04F-C913-58D7A9F49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9306" y="1719291"/>
            <a:ext cx="4229618" cy="2379160"/>
          </a:xfrm>
          <a:prstGeom prst="rect">
            <a:avLst/>
          </a:prstGeom>
        </p:spPr>
      </p:pic>
      <p:pic>
        <p:nvPicPr>
          <p:cNvPr id="11" name="Picture 10">
            <a:extLst>
              <a:ext uri="{FF2B5EF4-FFF2-40B4-BE49-F238E27FC236}">
                <a16:creationId xmlns:a16="http://schemas.microsoft.com/office/drawing/2014/main" id="{282BF233-32DA-79DF-AFA9-DB493E3A8073}"/>
              </a:ext>
            </a:extLst>
          </p:cNvPr>
          <p:cNvPicPr>
            <a:picLocks noChangeAspect="1"/>
          </p:cNvPicPr>
          <p:nvPr/>
        </p:nvPicPr>
        <p:blipFill rotWithShape="1">
          <a:blip r:embed="rId5">
            <a:extLst>
              <a:ext uri="{28A0092B-C50C-407E-A947-70E740481C1C}">
                <a14:useLocalDpi xmlns:a14="http://schemas.microsoft.com/office/drawing/2010/main" val="0"/>
              </a:ext>
            </a:extLst>
          </a:blip>
          <a:srcRect l="12034" r="46610"/>
          <a:stretch/>
        </p:blipFill>
        <p:spPr>
          <a:xfrm>
            <a:off x="294215" y="2084832"/>
            <a:ext cx="2960835" cy="4027238"/>
          </a:xfrm>
          <a:prstGeom prst="rect">
            <a:avLst/>
          </a:prstGeom>
        </p:spPr>
      </p:pic>
      <p:pic>
        <p:nvPicPr>
          <p:cNvPr id="13" name="Picture 12">
            <a:extLst>
              <a:ext uri="{FF2B5EF4-FFF2-40B4-BE49-F238E27FC236}">
                <a16:creationId xmlns:a16="http://schemas.microsoft.com/office/drawing/2014/main" id="{A1A2166A-65D3-DFAE-9393-D7C3CD6DB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3180" y="1061603"/>
            <a:ext cx="4229617" cy="2367397"/>
          </a:xfrm>
          <a:prstGeom prst="rect">
            <a:avLst/>
          </a:prstGeom>
        </p:spPr>
      </p:pic>
    </p:spTree>
    <p:extLst>
      <p:ext uri="{BB962C8B-B14F-4D97-AF65-F5344CB8AC3E}">
        <p14:creationId xmlns:p14="http://schemas.microsoft.com/office/powerpoint/2010/main" val="83247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7D69-6C95-136E-FD42-DF44088C1839}"/>
              </a:ext>
            </a:extLst>
          </p:cNvPr>
          <p:cNvSpPr>
            <a:spLocks noGrp="1"/>
          </p:cNvSpPr>
          <p:nvPr>
            <p:ph type="title"/>
          </p:nvPr>
        </p:nvSpPr>
        <p:spPr/>
        <p:txBody>
          <a:bodyPr/>
          <a:lstStyle/>
          <a:p>
            <a:r>
              <a:rPr lang="en-US" dirty="0"/>
              <a:t>Result (Sent To </a:t>
            </a:r>
            <a:r>
              <a:rPr lang="en-US" dirty="0" err="1"/>
              <a:t>PubSUB</a:t>
            </a:r>
            <a:r>
              <a:rPr lang="en-US" dirty="0"/>
              <a:t> TOPIC)</a:t>
            </a:r>
            <a:endParaRPr lang="en-IN" dirty="0"/>
          </a:p>
        </p:txBody>
      </p:sp>
      <p:sp>
        <p:nvSpPr>
          <p:cNvPr id="3" name="Content Placeholder 2">
            <a:extLst>
              <a:ext uri="{FF2B5EF4-FFF2-40B4-BE49-F238E27FC236}">
                <a16:creationId xmlns:a16="http://schemas.microsoft.com/office/drawing/2014/main" id="{FF74D438-B248-5FEC-11B3-42A4016CBBE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3D8AB9-5378-3299-E252-B3F1CE44B862}"/>
              </a:ext>
            </a:extLst>
          </p:cNvPr>
          <p:cNvPicPr>
            <a:picLocks noChangeAspect="1"/>
          </p:cNvPicPr>
          <p:nvPr/>
        </p:nvPicPr>
        <p:blipFill>
          <a:blip r:embed="rId2"/>
          <a:stretch>
            <a:fillRect/>
          </a:stretch>
        </p:blipFill>
        <p:spPr>
          <a:xfrm>
            <a:off x="0" y="1518979"/>
            <a:ext cx="12192000" cy="3820041"/>
          </a:xfrm>
          <a:prstGeom prst="rect">
            <a:avLst/>
          </a:prstGeom>
        </p:spPr>
      </p:pic>
    </p:spTree>
    <p:extLst>
      <p:ext uri="{BB962C8B-B14F-4D97-AF65-F5344CB8AC3E}">
        <p14:creationId xmlns:p14="http://schemas.microsoft.com/office/powerpoint/2010/main" val="3753452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44C7-0055-D1B9-E783-4BA7B0AD45F5}"/>
              </a:ext>
            </a:extLst>
          </p:cNvPr>
          <p:cNvSpPr>
            <a:spLocks noGrp="1"/>
          </p:cNvSpPr>
          <p:nvPr>
            <p:ph type="title"/>
          </p:nvPr>
        </p:nvSpPr>
        <p:spPr/>
        <p:txBody>
          <a:bodyPr>
            <a:normAutofit fontScale="90000"/>
          </a:bodyPr>
          <a:lstStyle/>
          <a:p>
            <a:r>
              <a:rPr lang="en-US" dirty="0"/>
              <a:t>SUGGESTED CHANGE 1 – AUTOMATING DETECTION RUN THROUGH SERVERLESS CLOUD FUNCTIONS</a:t>
            </a:r>
            <a:endParaRPr lang="en-IN" dirty="0"/>
          </a:p>
        </p:txBody>
      </p:sp>
      <p:pic>
        <p:nvPicPr>
          <p:cNvPr id="4" name="Picture 2" descr="Camera traps capture exciting animal behaviour across India | WWF India">
            <a:extLst>
              <a:ext uri="{FF2B5EF4-FFF2-40B4-BE49-F238E27FC236}">
                <a16:creationId xmlns:a16="http://schemas.microsoft.com/office/drawing/2014/main" id="{062FBDFE-A3B6-F5E2-DE84-B897DBE242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94" t="18420" r="34818" b="17874"/>
          <a:stretch/>
        </p:blipFill>
        <p:spPr bwMode="auto">
          <a:xfrm>
            <a:off x="180455" y="2368618"/>
            <a:ext cx="1981654" cy="18015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hape 547">
            <a:extLst>
              <a:ext uri="{FF2B5EF4-FFF2-40B4-BE49-F238E27FC236}">
                <a16:creationId xmlns:a16="http://schemas.microsoft.com/office/drawing/2014/main" id="{787138A7-DAE0-B6FB-EB3B-2CBE31D20673}"/>
              </a:ext>
            </a:extLst>
          </p:cNvPr>
          <p:cNvCxnSpPr/>
          <p:nvPr/>
        </p:nvCxnSpPr>
        <p:spPr>
          <a:xfrm>
            <a:off x="2272039" y="3075386"/>
            <a:ext cx="751812" cy="0"/>
          </a:xfrm>
          <a:prstGeom prst="straightConnector1">
            <a:avLst/>
          </a:prstGeom>
          <a:noFill/>
          <a:ln w="12700" cap="flat" cmpd="sng">
            <a:solidFill>
              <a:srgbClr val="4284F3"/>
            </a:solidFill>
            <a:prstDash val="solid"/>
            <a:round/>
            <a:headEnd type="none" w="med" len="med"/>
            <a:tailEnd type="triangle" w="med" len="med"/>
          </a:ln>
        </p:spPr>
      </p:cxnSp>
      <p:grpSp>
        <p:nvGrpSpPr>
          <p:cNvPr id="6" name="Group 5">
            <a:extLst>
              <a:ext uri="{FF2B5EF4-FFF2-40B4-BE49-F238E27FC236}">
                <a16:creationId xmlns:a16="http://schemas.microsoft.com/office/drawing/2014/main" id="{85406050-E34A-0AE1-717B-A1A70BDB23D2}"/>
              </a:ext>
            </a:extLst>
          </p:cNvPr>
          <p:cNvGrpSpPr/>
          <p:nvPr/>
        </p:nvGrpSpPr>
        <p:grpSpPr>
          <a:xfrm>
            <a:off x="3113095" y="2634353"/>
            <a:ext cx="1416962" cy="1589294"/>
            <a:chOff x="4028012" y="2835801"/>
            <a:chExt cx="599100" cy="671963"/>
          </a:xfrm>
        </p:grpSpPr>
        <p:sp>
          <p:nvSpPr>
            <p:cNvPr id="7" name="Shape 364">
              <a:extLst>
                <a:ext uri="{FF2B5EF4-FFF2-40B4-BE49-F238E27FC236}">
                  <a16:creationId xmlns:a16="http://schemas.microsoft.com/office/drawing/2014/main" id="{48228DF2-B5C3-DED9-9653-425CD367DF44}"/>
                </a:ext>
              </a:extLst>
            </p:cNvPr>
            <p:cNvSpPr txBox="1"/>
            <p:nvPr/>
          </p:nvSpPr>
          <p:spPr>
            <a:xfrm>
              <a:off x="4028012" y="3257564"/>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Storage</a:t>
              </a:r>
            </a:p>
          </p:txBody>
        </p:sp>
        <p:pic>
          <p:nvPicPr>
            <p:cNvPr id="8" name="Shape 369" descr="Cloud-Storage_256px.png">
              <a:extLst>
                <a:ext uri="{FF2B5EF4-FFF2-40B4-BE49-F238E27FC236}">
                  <a16:creationId xmlns:a16="http://schemas.microsoft.com/office/drawing/2014/main" id="{AAEB0F4D-C874-33D9-98FB-CDAB03366C3A}"/>
                </a:ext>
              </a:extLst>
            </p:cNvPr>
            <p:cNvPicPr preferRelativeResize="0"/>
            <p:nvPr/>
          </p:nvPicPr>
          <p:blipFill rotWithShape="1">
            <a:blip r:embed="rId3">
              <a:alphaModFix/>
            </a:blip>
            <a:srcRect t="5092" b="5092"/>
            <a:stretch/>
          </p:blipFill>
          <p:spPr>
            <a:xfrm>
              <a:off x="4061379" y="2835801"/>
              <a:ext cx="530400" cy="476400"/>
            </a:xfrm>
            <a:prstGeom prst="rect">
              <a:avLst/>
            </a:prstGeom>
            <a:noFill/>
            <a:ln>
              <a:noFill/>
            </a:ln>
          </p:spPr>
        </p:pic>
      </p:grpSp>
      <p:cxnSp>
        <p:nvCxnSpPr>
          <p:cNvPr id="9" name="Shape 547">
            <a:extLst>
              <a:ext uri="{FF2B5EF4-FFF2-40B4-BE49-F238E27FC236}">
                <a16:creationId xmlns:a16="http://schemas.microsoft.com/office/drawing/2014/main" id="{7F2388C4-6CC5-017B-2280-3951EFAC2AED}"/>
              </a:ext>
            </a:extLst>
          </p:cNvPr>
          <p:cNvCxnSpPr/>
          <p:nvPr/>
        </p:nvCxnSpPr>
        <p:spPr>
          <a:xfrm>
            <a:off x="6905305" y="3075482"/>
            <a:ext cx="826993" cy="0"/>
          </a:xfrm>
          <a:prstGeom prst="straightConnector1">
            <a:avLst/>
          </a:prstGeom>
          <a:noFill/>
          <a:ln w="12700" cap="flat" cmpd="sng">
            <a:solidFill>
              <a:srgbClr val="4284F3"/>
            </a:solidFill>
            <a:prstDash val="solid"/>
            <a:round/>
            <a:headEnd type="none" w="med" len="med"/>
            <a:tailEnd type="triangle" w="med" len="med"/>
          </a:ln>
        </p:spPr>
      </p:cxnSp>
      <p:grpSp>
        <p:nvGrpSpPr>
          <p:cNvPr id="10" name="Group 9">
            <a:extLst>
              <a:ext uri="{FF2B5EF4-FFF2-40B4-BE49-F238E27FC236}">
                <a16:creationId xmlns:a16="http://schemas.microsoft.com/office/drawing/2014/main" id="{8D7AE4CB-96CC-1098-5D72-DB0C1B1409D5}"/>
              </a:ext>
            </a:extLst>
          </p:cNvPr>
          <p:cNvGrpSpPr/>
          <p:nvPr/>
        </p:nvGrpSpPr>
        <p:grpSpPr>
          <a:xfrm>
            <a:off x="7793104" y="2634353"/>
            <a:ext cx="1416962" cy="1589294"/>
            <a:chOff x="4028012" y="2835801"/>
            <a:chExt cx="599100" cy="671963"/>
          </a:xfrm>
        </p:grpSpPr>
        <p:sp>
          <p:nvSpPr>
            <p:cNvPr id="11" name="Shape 364">
              <a:extLst>
                <a:ext uri="{FF2B5EF4-FFF2-40B4-BE49-F238E27FC236}">
                  <a16:creationId xmlns:a16="http://schemas.microsoft.com/office/drawing/2014/main" id="{EDA52883-4750-312B-8B29-2E8FE8971D6A}"/>
                </a:ext>
              </a:extLst>
            </p:cNvPr>
            <p:cNvSpPr txBox="1"/>
            <p:nvPr/>
          </p:nvSpPr>
          <p:spPr>
            <a:xfrm>
              <a:off x="4028012" y="3257564"/>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Storage</a:t>
              </a:r>
            </a:p>
          </p:txBody>
        </p:sp>
        <p:pic>
          <p:nvPicPr>
            <p:cNvPr id="12" name="Shape 369" descr="Cloud-Storage_256px.png">
              <a:extLst>
                <a:ext uri="{FF2B5EF4-FFF2-40B4-BE49-F238E27FC236}">
                  <a16:creationId xmlns:a16="http://schemas.microsoft.com/office/drawing/2014/main" id="{6B100DC8-E143-9B29-1061-9D3C1AD843C7}"/>
                </a:ext>
              </a:extLst>
            </p:cNvPr>
            <p:cNvPicPr preferRelativeResize="0"/>
            <p:nvPr/>
          </p:nvPicPr>
          <p:blipFill rotWithShape="1">
            <a:blip r:embed="rId3">
              <a:alphaModFix/>
            </a:blip>
            <a:srcRect t="5092" b="5092"/>
            <a:stretch/>
          </p:blipFill>
          <p:spPr>
            <a:xfrm>
              <a:off x="4061379" y="2835801"/>
              <a:ext cx="530400" cy="476400"/>
            </a:xfrm>
            <a:prstGeom prst="rect">
              <a:avLst/>
            </a:prstGeom>
            <a:noFill/>
            <a:ln>
              <a:noFill/>
            </a:ln>
          </p:spPr>
        </p:pic>
      </p:grpSp>
      <p:grpSp>
        <p:nvGrpSpPr>
          <p:cNvPr id="13" name="Group 12">
            <a:extLst>
              <a:ext uri="{FF2B5EF4-FFF2-40B4-BE49-F238E27FC236}">
                <a16:creationId xmlns:a16="http://schemas.microsoft.com/office/drawing/2014/main" id="{42100427-7EA5-5C30-DD9A-F63D7DC8EEAD}"/>
              </a:ext>
            </a:extLst>
          </p:cNvPr>
          <p:cNvGrpSpPr/>
          <p:nvPr/>
        </p:nvGrpSpPr>
        <p:grpSpPr>
          <a:xfrm>
            <a:off x="10092566" y="2634354"/>
            <a:ext cx="1468820" cy="1610951"/>
            <a:chOff x="5261004" y="4625439"/>
            <a:chExt cx="599100" cy="657072"/>
          </a:xfrm>
        </p:grpSpPr>
        <p:sp>
          <p:nvSpPr>
            <p:cNvPr id="14" name="Shape 333">
              <a:extLst>
                <a:ext uri="{FF2B5EF4-FFF2-40B4-BE49-F238E27FC236}">
                  <a16:creationId xmlns:a16="http://schemas.microsoft.com/office/drawing/2014/main" id="{DCB3D4F9-B94C-B0DC-C9F8-DA3FC8211753}"/>
                </a:ext>
              </a:extLst>
            </p:cNvPr>
            <p:cNvSpPr txBox="1"/>
            <p:nvPr/>
          </p:nvSpPr>
          <p:spPr>
            <a:xfrm>
              <a:off x="5261004" y="5032311"/>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Pub/Sub</a:t>
              </a:r>
            </a:p>
          </p:txBody>
        </p:sp>
        <p:pic>
          <p:nvPicPr>
            <p:cNvPr id="15" name="Shape 350" descr="Cloud-PubSub_256px.png">
              <a:extLst>
                <a:ext uri="{FF2B5EF4-FFF2-40B4-BE49-F238E27FC236}">
                  <a16:creationId xmlns:a16="http://schemas.microsoft.com/office/drawing/2014/main" id="{E43D878F-F205-4A10-9128-CDF9F216B385}"/>
                </a:ext>
              </a:extLst>
            </p:cNvPr>
            <p:cNvPicPr preferRelativeResize="0"/>
            <p:nvPr/>
          </p:nvPicPr>
          <p:blipFill rotWithShape="1">
            <a:blip r:embed="rId4">
              <a:alphaModFix/>
            </a:blip>
            <a:srcRect t="5092" b="5092"/>
            <a:stretch/>
          </p:blipFill>
          <p:spPr>
            <a:xfrm>
              <a:off x="5295354" y="4625439"/>
              <a:ext cx="530400" cy="476400"/>
            </a:xfrm>
            <a:prstGeom prst="rect">
              <a:avLst/>
            </a:prstGeom>
            <a:noFill/>
            <a:ln>
              <a:noFill/>
            </a:ln>
          </p:spPr>
        </p:pic>
      </p:grpSp>
      <p:cxnSp>
        <p:nvCxnSpPr>
          <p:cNvPr id="16" name="Shape 547">
            <a:extLst>
              <a:ext uri="{FF2B5EF4-FFF2-40B4-BE49-F238E27FC236}">
                <a16:creationId xmlns:a16="http://schemas.microsoft.com/office/drawing/2014/main" id="{E03F70B8-B39F-5D93-E49C-A67BCA4EBADA}"/>
              </a:ext>
            </a:extLst>
          </p:cNvPr>
          <p:cNvCxnSpPr/>
          <p:nvPr/>
        </p:nvCxnSpPr>
        <p:spPr>
          <a:xfrm>
            <a:off x="9227703" y="3064106"/>
            <a:ext cx="826993" cy="0"/>
          </a:xfrm>
          <a:prstGeom prst="straightConnector1">
            <a:avLst/>
          </a:prstGeom>
          <a:noFill/>
          <a:ln w="12700" cap="flat" cmpd="sng">
            <a:solidFill>
              <a:srgbClr val="4284F3"/>
            </a:solidFill>
            <a:prstDash val="solid"/>
            <a:round/>
            <a:headEnd type="none" w="med" len="med"/>
            <a:tailEnd type="triangle" w="med" len="med"/>
          </a:ln>
        </p:spPr>
      </p:cxnSp>
      <p:sp>
        <p:nvSpPr>
          <p:cNvPr id="17" name="TextBox 16">
            <a:extLst>
              <a:ext uri="{FF2B5EF4-FFF2-40B4-BE49-F238E27FC236}">
                <a16:creationId xmlns:a16="http://schemas.microsoft.com/office/drawing/2014/main" id="{F164B0CF-EBDD-F71A-6770-A86663DE1A55}"/>
              </a:ext>
            </a:extLst>
          </p:cNvPr>
          <p:cNvSpPr txBox="1"/>
          <p:nvPr/>
        </p:nvSpPr>
        <p:spPr>
          <a:xfrm>
            <a:off x="163773" y="4449170"/>
            <a:ext cx="2418909" cy="1754326"/>
          </a:xfrm>
          <a:prstGeom prst="rect">
            <a:avLst/>
          </a:prstGeom>
          <a:noFill/>
        </p:spPr>
        <p:txBody>
          <a:bodyPr wrap="square" rtlCol="0">
            <a:spAutoFit/>
          </a:bodyPr>
          <a:lstStyle/>
          <a:p>
            <a:r>
              <a:rPr lang="en-US" dirty="0"/>
              <a:t>Videos from Tap Camera come in batches daily.</a:t>
            </a:r>
          </a:p>
          <a:p>
            <a:endParaRPr lang="en-US" dirty="0"/>
          </a:p>
          <a:p>
            <a:r>
              <a:rPr lang="en-US" dirty="0"/>
              <a:t>e.g. 24 1-hour videos for yesterday</a:t>
            </a:r>
            <a:endParaRPr lang="en-IN" dirty="0"/>
          </a:p>
        </p:txBody>
      </p:sp>
      <p:sp>
        <p:nvSpPr>
          <p:cNvPr id="18" name="TextBox 17">
            <a:extLst>
              <a:ext uri="{FF2B5EF4-FFF2-40B4-BE49-F238E27FC236}">
                <a16:creationId xmlns:a16="http://schemas.microsoft.com/office/drawing/2014/main" id="{D83B446E-9C6C-4D49-5066-24110EA3989C}"/>
              </a:ext>
            </a:extLst>
          </p:cNvPr>
          <p:cNvSpPr txBox="1"/>
          <p:nvPr/>
        </p:nvSpPr>
        <p:spPr>
          <a:xfrm>
            <a:off x="2272039" y="4449170"/>
            <a:ext cx="1969471" cy="1200329"/>
          </a:xfrm>
          <a:prstGeom prst="rect">
            <a:avLst/>
          </a:prstGeom>
          <a:noFill/>
        </p:spPr>
        <p:txBody>
          <a:bodyPr wrap="square" rtlCol="0">
            <a:spAutoFit/>
          </a:bodyPr>
          <a:lstStyle/>
          <a:p>
            <a:pPr algn="just"/>
            <a:r>
              <a:rPr lang="en-US" dirty="0"/>
              <a:t>The videos land in a particular folder inside a bucket in Cloud Storage</a:t>
            </a:r>
            <a:endParaRPr lang="en-IN" dirty="0"/>
          </a:p>
        </p:txBody>
      </p:sp>
      <p:sp>
        <p:nvSpPr>
          <p:cNvPr id="19" name="TextBox 18">
            <a:extLst>
              <a:ext uri="{FF2B5EF4-FFF2-40B4-BE49-F238E27FC236}">
                <a16:creationId xmlns:a16="http://schemas.microsoft.com/office/drawing/2014/main" id="{4AB1BD86-2804-CFEC-B199-EAF6193E0C0D}"/>
              </a:ext>
            </a:extLst>
          </p:cNvPr>
          <p:cNvSpPr txBox="1"/>
          <p:nvPr/>
        </p:nvSpPr>
        <p:spPr>
          <a:xfrm>
            <a:off x="7018886" y="4449170"/>
            <a:ext cx="2411587" cy="2062103"/>
          </a:xfrm>
          <a:prstGeom prst="rect">
            <a:avLst/>
          </a:prstGeom>
          <a:noFill/>
        </p:spPr>
        <p:txBody>
          <a:bodyPr wrap="square" rtlCol="0">
            <a:spAutoFit/>
          </a:bodyPr>
          <a:lstStyle/>
          <a:p>
            <a:pPr algn="just"/>
            <a:r>
              <a:rPr lang="en-US" sz="1600" dirty="0"/>
              <a:t>The code automatically stores the detections in the bucket. The detections are images with bounding boxes around the animal found. Also, the detections are named as VideoName-Timestamp.jpg</a:t>
            </a:r>
            <a:endParaRPr lang="en-IN" sz="1600" dirty="0"/>
          </a:p>
        </p:txBody>
      </p:sp>
      <p:sp>
        <p:nvSpPr>
          <p:cNvPr id="20" name="TextBox 19">
            <a:extLst>
              <a:ext uri="{FF2B5EF4-FFF2-40B4-BE49-F238E27FC236}">
                <a16:creationId xmlns:a16="http://schemas.microsoft.com/office/drawing/2014/main" id="{DFD14DF7-7816-66B7-12B4-11EFF2A430F4}"/>
              </a:ext>
            </a:extLst>
          </p:cNvPr>
          <p:cNvSpPr txBox="1"/>
          <p:nvPr/>
        </p:nvSpPr>
        <p:spPr>
          <a:xfrm>
            <a:off x="9544055" y="4435522"/>
            <a:ext cx="2411586" cy="2062103"/>
          </a:xfrm>
          <a:prstGeom prst="rect">
            <a:avLst/>
          </a:prstGeom>
          <a:noFill/>
        </p:spPr>
        <p:txBody>
          <a:bodyPr wrap="square" rtlCol="0">
            <a:spAutoFit/>
          </a:bodyPr>
          <a:lstStyle/>
          <a:p>
            <a:pPr algn="just"/>
            <a:r>
              <a:rPr lang="en-US" sz="1600" dirty="0"/>
              <a:t>As soon as new detections are stored in the bucket, Cloud </a:t>
            </a:r>
            <a:r>
              <a:rPr lang="en-US" sz="1600" dirty="0" err="1"/>
              <a:t>PubSub</a:t>
            </a:r>
            <a:r>
              <a:rPr lang="en-US" sz="1600" dirty="0"/>
              <a:t> will trigger a notification to subscribed web services, which can ingest the topic to send email/SMS to concerned people</a:t>
            </a:r>
            <a:endParaRPr lang="en-IN" sz="1600" dirty="0"/>
          </a:p>
        </p:txBody>
      </p:sp>
      <p:sp>
        <p:nvSpPr>
          <p:cNvPr id="21" name="TextBox 20">
            <a:extLst>
              <a:ext uri="{FF2B5EF4-FFF2-40B4-BE49-F238E27FC236}">
                <a16:creationId xmlns:a16="http://schemas.microsoft.com/office/drawing/2014/main" id="{796FFBFA-400A-F957-1B4C-9C158DFD55D9}"/>
              </a:ext>
            </a:extLst>
          </p:cNvPr>
          <p:cNvSpPr txBox="1"/>
          <p:nvPr/>
        </p:nvSpPr>
        <p:spPr>
          <a:xfrm>
            <a:off x="4332908" y="4435522"/>
            <a:ext cx="2572398" cy="1815882"/>
          </a:xfrm>
          <a:prstGeom prst="rect">
            <a:avLst/>
          </a:prstGeom>
          <a:noFill/>
        </p:spPr>
        <p:txBody>
          <a:bodyPr wrap="square" rtlCol="0">
            <a:spAutoFit/>
          </a:bodyPr>
          <a:lstStyle/>
          <a:p>
            <a:pPr algn="just"/>
            <a:r>
              <a:rPr lang="en-US" sz="1600" dirty="0"/>
              <a:t>As soon as a new video lands in the bucket, using object finalization trigger, Cloud Functions can kick in and run a python code to pass the videos through an object detection model.</a:t>
            </a:r>
            <a:endParaRPr lang="en-IN" sz="1600" dirty="0"/>
          </a:p>
        </p:txBody>
      </p:sp>
      <p:grpSp>
        <p:nvGrpSpPr>
          <p:cNvPr id="24" name="Group 23">
            <a:extLst>
              <a:ext uri="{FF2B5EF4-FFF2-40B4-BE49-F238E27FC236}">
                <a16:creationId xmlns:a16="http://schemas.microsoft.com/office/drawing/2014/main" id="{A1813738-09B7-25C5-902C-2A568A2E28FE}"/>
              </a:ext>
            </a:extLst>
          </p:cNvPr>
          <p:cNvGrpSpPr/>
          <p:nvPr/>
        </p:nvGrpSpPr>
        <p:grpSpPr>
          <a:xfrm>
            <a:off x="5277149" y="2634353"/>
            <a:ext cx="1563806" cy="1510228"/>
            <a:chOff x="5141461" y="2632396"/>
            <a:chExt cx="1563806" cy="1510228"/>
          </a:xfrm>
        </p:grpSpPr>
        <p:sp>
          <p:nvSpPr>
            <p:cNvPr id="22" name="Shape 319">
              <a:extLst>
                <a:ext uri="{FF2B5EF4-FFF2-40B4-BE49-F238E27FC236}">
                  <a16:creationId xmlns:a16="http://schemas.microsoft.com/office/drawing/2014/main" id="{092452F9-20E6-683F-535A-5BD7BFD2DE00}"/>
                </a:ext>
              </a:extLst>
            </p:cNvPr>
            <p:cNvSpPr txBox="1"/>
            <p:nvPr/>
          </p:nvSpPr>
          <p:spPr>
            <a:xfrm>
              <a:off x="5141461" y="3712907"/>
              <a:ext cx="1563806" cy="429717"/>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Functions</a:t>
              </a:r>
            </a:p>
          </p:txBody>
        </p:sp>
        <p:pic>
          <p:nvPicPr>
            <p:cNvPr id="23" name="Shape 341" descr="Cloud-Functions_256px.png">
              <a:extLst>
                <a:ext uri="{FF2B5EF4-FFF2-40B4-BE49-F238E27FC236}">
                  <a16:creationId xmlns:a16="http://schemas.microsoft.com/office/drawing/2014/main" id="{4F7FE7F4-5C4E-64BB-4EC9-3DAAE055EF25}"/>
                </a:ext>
              </a:extLst>
            </p:cNvPr>
            <p:cNvPicPr preferRelativeResize="0"/>
            <p:nvPr/>
          </p:nvPicPr>
          <p:blipFill rotWithShape="1">
            <a:blip r:embed="rId5">
              <a:alphaModFix/>
            </a:blip>
            <a:srcRect t="5092" b="5092"/>
            <a:stretch/>
          </p:blipFill>
          <p:spPr>
            <a:xfrm>
              <a:off x="5289878" y="2632396"/>
              <a:ext cx="1229569" cy="1104387"/>
            </a:xfrm>
            <a:prstGeom prst="rect">
              <a:avLst/>
            </a:prstGeom>
            <a:noFill/>
            <a:ln>
              <a:noFill/>
            </a:ln>
          </p:spPr>
        </p:pic>
      </p:grpSp>
      <p:cxnSp>
        <p:nvCxnSpPr>
          <p:cNvPr id="25" name="Shape 547">
            <a:extLst>
              <a:ext uri="{FF2B5EF4-FFF2-40B4-BE49-F238E27FC236}">
                <a16:creationId xmlns:a16="http://schemas.microsoft.com/office/drawing/2014/main" id="{E3F49493-F316-EFA4-D4EE-80A487A9B3B7}"/>
              </a:ext>
            </a:extLst>
          </p:cNvPr>
          <p:cNvCxnSpPr/>
          <p:nvPr/>
        </p:nvCxnSpPr>
        <p:spPr>
          <a:xfrm>
            <a:off x="4530057" y="3027709"/>
            <a:ext cx="751812" cy="0"/>
          </a:xfrm>
          <a:prstGeom prst="straightConnector1">
            <a:avLst/>
          </a:prstGeom>
          <a:noFill/>
          <a:ln w="12700" cap="flat" cmpd="sng">
            <a:solidFill>
              <a:srgbClr val="4284F3"/>
            </a:solidFill>
            <a:prstDash val="solid"/>
            <a:round/>
            <a:headEnd type="none" w="med" len="med"/>
            <a:tailEnd type="triangle" w="med" len="med"/>
          </a:ln>
        </p:spPr>
      </p:cxnSp>
    </p:spTree>
    <p:extLst>
      <p:ext uri="{BB962C8B-B14F-4D97-AF65-F5344CB8AC3E}">
        <p14:creationId xmlns:p14="http://schemas.microsoft.com/office/powerpoint/2010/main" val="328723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7EB7-C462-AB31-13BE-20A6E6261E6E}"/>
              </a:ext>
            </a:extLst>
          </p:cNvPr>
          <p:cNvSpPr>
            <a:spLocks noGrp="1"/>
          </p:cNvSpPr>
          <p:nvPr>
            <p:ph type="title"/>
          </p:nvPr>
        </p:nvSpPr>
        <p:spPr/>
        <p:txBody>
          <a:bodyPr>
            <a:normAutofit fontScale="90000"/>
          </a:bodyPr>
          <a:lstStyle/>
          <a:p>
            <a:r>
              <a:rPr lang="en-US" dirty="0"/>
              <a:t>SUGGESTED CHANGE 2 – AUTOMATING DETECTION RUN THROUGH KUBERNETES CONTAINERIZATION</a:t>
            </a:r>
            <a:endParaRPr lang="en-IN" dirty="0"/>
          </a:p>
        </p:txBody>
      </p:sp>
      <p:pic>
        <p:nvPicPr>
          <p:cNvPr id="4" name="Picture 2" descr="Camera traps capture exciting animal behaviour across India | WWF India">
            <a:extLst>
              <a:ext uri="{FF2B5EF4-FFF2-40B4-BE49-F238E27FC236}">
                <a16:creationId xmlns:a16="http://schemas.microsoft.com/office/drawing/2014/main" id="{41E6D581-7D25-72C5-94C7-FC362D8468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94" t="18420" r="34818" b="17874"/>
          <a:stretch/>
        </p:blipFill>
        <p:spPr bwMode="auto">
          <a:xfrm>
            <a:off x="180455" y="2368618"/>
            <a:ext cx="1981654" cy="18015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hape 547">
            <a:extLst>
              <a:ext uri="{FF2B5EF4-FFF2-40B4-BE49-F238E27FC236}">
                <a16:creationId xmlns:a16="http://schemas.microsoft.com/office/drawing/2014/main" id="{34161E71-467F-A2BC-F94C-822D859E8D02}"/>
              </a:ext>
            </a:extLst>
          </p:cNvPr>
          <p:cNvCxnSpPr/>
          <p:nvPr/>
        </p:nvCxnSpPr>
        <p:spPr>
          <a:xfrm>
            <a:off x="2272039" y="3075386"/>
            <a:ext cx="751812" cy="0"/>
          </a:xfrm>
          <a:prstGeom prst="straightConnector1">
            <a:avLst/>
          </a:prstGeom>
          <a:noFill/>
          <a:ln w="12700" cap="flat" cmpd="sng">
            <a:solidFill>
              <a:srgbClr val="4284F3"/>
            </a:solidFill>
            <a:prstDash val="solid"/>
            <a:round/>
            <a:headEnd type="none" w="med" len="med"/>
            <a:tailEnd type="triangle" w="med" len="med"/>
          </a:ln>
        </p:spPr>
      </p:cxnSp>
      <p:grpSp>
        <p:nvGrpSpPr>
          <p:cNvPr id="6" name="Group 5">
            <a:extLst>
              <a:ext uri="{FF2B5EF4-FFF2-40B4-BE49-F238E27FC236}">
                <a16:creationId xmlns:a16="http://schemas.microsoft.com/office/drawing/2014/main" id="{97FD9D9A-6868-444A-9CC9-1DD2E7B122FB}"/>
              </a:ext>
            </a:extLst>
          </p:cNvPr>
          <p:cNvGrpSpPr/>
          <p:nvPr/>
        </p:nvGrpSpPr>
        <p:grpSpPr>
          <a:xfrm>
            <a:off x="3113095" y="2634353"/>
            <a:ext cx="1416962" cy="1589294"/>
            <a:chOff x="4028012" y="2835801"/>
            <a:chExt cx="599100" cy="671963"/>
          </a:xfrm>
        </p:grpSpPr>
        <p:sp>
          <p:nvSpPr>
            <p:cNvPr id="7" name="Shape 364">
              <a:extLst>
                <a:ext uri="{FF2B5EF4-FFF2-40B4-BE49-F238E27FC236}">
                  <a16:creationId xmlns:a16="http://schemas.microsoft.com/office/drawing/2014/main" id="{ED6408CE-CB0E-8D40-6D9C-2F85FB73AEC1}"/>
                </a:ext>
              </a:extLst>
            </p:cNvPr>
            <p:cNvSpPr txBox="1"/>
            <p:nvPr/>
          </p:nvSpPr>
          <p:spPr>
            <a:xfrm>
              <a:off x="4028012" y="3257564"/>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Storage</a:t>
              </a:r>
            </a:p>
          </p:txBody>
        </p:sp>
        <p:pic>
          <p:nvPicPr>
            <p:cNvPr id="8" name="Shape 369" descr="Cloud-Storage_256px.png">
              <a:extLst>
                <a:ext uri="{FF2B5EF4-FFF2-40B4-BE49-F238E27FC236}">
                  <a16:creationId xmlns:a16="http://schemas.microsoft.com/office/drawing/2014/main" id="{06EDAC7F-896A-E53B-9C22-EAEC25083DE8}"/>
                </a:ext>
              </a:extLst>
            </p:cNvPr>
            <p:cNvPicPr preferRelativeResize="0"/>
            <p:nvPr/>
          </p:nvPicPr>
          <p:blipFill rotWithShape="1">
            <a:blip r:embed="rId3">
              <a:alphaModFix/>
            </a:blip>
            <a:srcRect t="5092" b="5092"/>
            <a:stretch/>
          </p:blipFill>
          <p:spPr>
            <a:xfrm>
              <a:off x="4061379" y="2835801"/>
              <a:ext cx="530400" cy="476400"/>
            </a:xfrm>
            <a:prstGeom prst="rect">
              <a:avLst/>
            </a:prstGeom>
            <a:noFill/>
            <a:ln>
              <a:noFill/>
            </a:ln>
          </p:spPr>
        </p:pic>
      </p:grpSp>
      <p:grpSp>
        <p:nvGrpSpPr>
          <p:cNvPr id="13" name="Group 12">
            <a:extLst>
              <a:ext uri="{FF2B5EF4-FFF2-40B4-BE49-F238E27FC236}">
                <a16:creationId xmlns:a16="http://schemas.microsoft.com/office/drawing/2014/main" id="{37E4DA9B-C06F-B22A-173F-34D415C3DA9D}"/>
              </a:ext>
            </a:extLst>
          </p:cNvPr>
          <p:cNvGrpSpPr/>
          <p:nvPr/>
        </p:nvGrpSpPr>
        <p:grpSpPr>
          <a:xfrm>
            <a:off x="10092566" y="2634354"/>
            <a:ext cx="1468820" cy="1610951"/>
            <a:chOff x="5261004" y="4625439"/>
            <a:chExt cx="599100" cy="657072"/>
          </a:xfrm>
        </p:grpSpPr>
        <p:sp>
          <p:nvSpPr>
            <p:cNvPr id="14" name="Shape 333">
              <a:extLst>
                <a:ext uri="{FF2B5EF4-FFF2-40B4-BE49-F238E27FC236}">
                  <a16:creationId xmlns:a16="http://schemas.microsoft.com/office/drawing/2014/main" id="{9E0905CC-427F-AE7C-1783-F1BA322CCAFE}"/>
                </a:ext>
              </a:extLst>
            </p:cNvPr>
            <p:cNvSpPr txBox="1"/>
            <p:nvPr/>
          </p:nvSpPr>
          <p:spPr>
            <a:xfrm>
              <a:off x="5261004" y="5032311"/>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Pub/Sub</a:t>
              </a:r>
            </a:p>
          </p:txBody>
        </p:sp>
        <p:pic>
          <p:nvPicPr>
            <p:cNvPr id="15" name="Shape 350" descr="Cloud-PubSub_256px.png">
              <a:extLst>
                <a:ext uri="{FF2B5EF4-FFF2-40B4-BE49-F238E27FC236}">
                  <a16:creationId xmlns:a16="http://schemas.microsoft.com/office/drawing/2014/main" id="{378409FE-15B6-38D9-9024-EC2DF2D25C0B}"/>
                </a:ext>
              </a:extLst>
            </p:cNvPr>
            <p:cNvPicPr preferRelativeResize="0"/>
            <p:nvPr/>
          </p:nvPicPr>
          <p:blipFill rotWithShape="1">
            <a:blip r:embed="rId4">
              <a:alphaModFix/>
            </a:blip>
            <a:srcRect t="5092" b="5092"/>
            <a:stretch/>
          </p:blipFill>
          <p:spPr>
            <a:xfrm>
              <a:off x="5295354" y="4625439"/>
              <a:ext cx="530400" cy="476400"/>
            </a:xfrm>
            <a:prstGeom prst="rect">
              <a:avLst/>
            </a:prstGeom>
            <a:noFill/>
            <a:ln>
              <a:noFill/>
            </a:ln>
          </p:spPr>
        </p:pic>
      </p:grpSp>
      <p:cxnSp>
        <p:nvCxnSpPr>
          <p:cNvPr id="16" name="Shape 547">
            <a:extLst>
              <a:ext uri="{FF2B5EF4-FFF2-40B4-BE49-F238E27FC236}">
                <a16:creationId xmlns:a16="http://schemas.microsoft.com/office/drawing/2014/main" id="{AB6823B3-75AC-89F7-3A75-B8060A767CA9}"/>
              </a:ext>
            </a:extLst>
          </p:cNvPr>
          <p:cNvCxnSpPr/>
          <p:nvPr/>
        </p:nvCxnSpPr>
        <p:spPr>
          <a:xfrm>
            <a:off x="9227703" y="3064106"/>
            <a:ext cx="826993" cy="0"/>
          </a:xfrm>
          <a:prstGeom prst="straightConnector1">
            <a:avLst/>
          </a:prstGeom>
          <a:noFill/>
          <a:ln w="12700" cap="flat" cmpd="sng">
            <a:solidFill>
              <a:srgbClr val="4284F3"/>
            </a:solidFill>
            <a:prstDash val="solid"/>
            <a:round/>
            <a:headEnd type="none" w="med" len="med"/>
            <a:tailEnd type="triangle" w="med" len="med"/>
          </a:ln>
        </p:spPr>
      </p:cxnSp>
      <p:sp>
        <p:nvSpPr>
          <p:cNvPr id="17" name="TextBox 16">
            <a:extLst>
              <a:ext uri="{FF2B5EF4-FFF2-40B4-BE49-F238E27FC236}">
                <a16:creationId xmlns:a16="http://schemas.microsoft.com/office/drawing/2014/main" id="{219B8F5A-EB32-E772-C13E-0DDDE79903E5}"/>
              </a:ext>
            </a:extLst>
          </p:cNvPr>
          <p:cNvSpPr txBox="1"/>
          <p:nvPr/>
        </p:nvSpPr>
        <p:spPr>
          <a:xfrm>
            <a:off x="163773" y="4449170"/>
            <a:ext cx="2418909" cy="1754326"/>
          </a:xfrm>
          <a:prstGeom prst="rect">
            <a:avLst/>
          </a:prstGeom>
          <a:noFill/>
        </p:spPr>
        <p:txBody>
          <a:bodyPr wrap="square" rtlCol="0">
            <a:spAutoFit/>
          </a:bodyPr>
          <a:lstStyle/>
          <a:p>
            <a:r>
              <a:rPr lang="en-US" dirty="0"/>
              <a:t>Videos from Tap Camera come in batches daily.</a:t>
            </a:r>
          </a:p>
          <a:p>
            <a:endParaRPr lang="en-US" dirty="0"/>
          </a:p>
          <a:p>
            <a:r>
              <a:rPr lang="en-US" dirty="0"/>
              <a:t>e.g. 24 1-hour videos for yesterday</a:t>
            </a:r>
            <a:endParaRPr lang="en-IN" dirty="0"/>
          </a:p>
        </p:txBody>
      </p:sp>
      <p:sp>
        <p:nvSpPr>
          <p:cNvPr id="18" name="TextBox 17">
            <a:extLst>
              <a:ext uri="{FF2B5EF4-FFF2-40B4-BE49-F238E27FC236}">
                <a16:creationId xmlns:a16="http://schemas.microsoft.com/office/drawing/2014/main" id="{AA00C638-2875-E03B-A262-4DA4E71E21BB}"/>
              </a:ext>
            </a:extLst>
          </p:cNvPr>
          <p:cNvSpPr txBox="1"/>
          <p:nvPr/>
        </p:nvSpPr>
        <p:spPr>
          <a:xfrm>
            <a:off x="2272039" y="4449170"/>
            <a:ext cx="1969471" cy="1200329"/>
          </a:xfrm>
          <a:prstGeom prst="rect">
            <a:avLst/>
          </a:prstGeom>
          <a:noFill/>
        </p:spPr>
        <p:txBody>
          <a:bodyPr wrap="square" rtlCol="0">
            <a:spAutoFit/>
          </a:bodyPr>
          <a:lstStyle/>
          <a:p>
            <a:pPr algn="just"/>
            <a:r>
              <a:rPr lang="en-US" dirty="0"/>
              <a:t>The videos land in a particular folder inside a bucket in Cloud Storage</a:t>
            </a:r>
            <a:endParaRPr lang="en-IN" dirty="0"/>
          </a:p>
        </p:txBody>
      </p:sp>
      <p:sp>
        <p:nvSpPr>
          <p:cNvPr id="20" name="TextBox 19">
            <a:extLst>
              <a:ext uri="{FF2B5EF4-FFF2-40B4-BE49-F238E27FC236}">
                <a16:creationId xmlns:a16="http://schemas.microsoft.com/office/drawing/2014/main" id="{035B3C2D-7A3C-07E4-3687-FE376146A635}"/>
              </a:ext>
            </a:extLst>
          </p:cNvPr>
          <p:cNvSpPr txBox="1"/>
          <p:nvPr/>
        </p:nvSpPr>
        <p:spPr>
          <a:xfrm>
            <a:off x="9544055" y="4435522"/>
            <a:ext cx="2411586" cy="2062103"/>
          </a:xfrm>
          <a:prstGeom prst="rect">
            <a:avLst/>
          </a:prstGeom>
          <a:noFill/>
        </p:spPr>
        <p:txBody>
          <a:bodyPr wrap="square" rtlCol="0">
            <a:spAutoFit/>
          </a:bodyPr>
          <a:lstStyle/>
          <a:p>
            <a:pPr algn="just"/>
            <a:r>
              <a:rPr lang="en-US" sz="1600" dirty="0"/>
              <a:t>As soon as new detections are stored in the bucket, Cloud </a:t>
            </a:r>
            <a:r>
              <a:rPr lang="en-US" sz="1600" dirty="0" err="1"/>
              <a:t>PubSub</a:t>
            </a:r>
            <a:r>
              <a:rPr lang="en-US" sz="1600" dirty="0"/>
              <a:t> will trigger a notification to subscribed web services, which can ingest the topic to send email/SMS to concerned people</a:t>
            </a:r>
            <a:endParaRPr lang="en-IN" sz="1600" dirty="0"/>
          </a:p>
        </p:txBody>
      </p:sp>
      <p:sp>
        <p:nvSpPr>
          <p:cNvPr id="21" name="TextBox 20">
            <a:extLst>
              <a:ext uri="{FF2B5EF4-FFF2-40B4-BE49-F238E27FC236}">
                <a16:creationId xmlns:a16="http://schemas.microsoft.com/office/drawing/2014/main" id="{EA1CF481-ECC2-6143-FA05-F5B6A008D25C}"/>
              </a:ext>
            </a:extLst>
          </p:cNvPr>
          <p:cNvSpPr txBox="1"/>
          <p:nvPr/>
        </p:nvSpPr>
        <p:spPr>
          <a:xfrm>
            <a:off x="4690949" y="4435522"/>
            <a:ext cx="4330221" cy="2062103"/>
          </a:xfrm>
          <a:prstGeom prst="rect">
            <a:avLst/>
          </a:prstGeom>
          <a:noFill/>
        </p:spPr>
        <p:txBody>
          <a:bodyPr wrap="square" rtlCol="0">
            <a:spAutoFit/>
          </a:bodyPr>
          <a:lstStyle/>
          <a:p>
            <a:pPr algn="just"/>
            <a:r>
              <a:rPr lang="en-US" sz="1600" dirty="0"/>
              <a:t>The Kubernetes Engine can host the model as an endpoint on a webservice, using which the videos can processed upon.</a:t>
            </a:r>
          </a:p>
          <a:p>
            <a:pPr algn="just"/>
            <a:r>
              <a:rPr lang="en-US" sz="1600" dirty="0"/>
              <a:t>The model along with all the dependencies will be present in the container registry as a docker container.</a:t>
            </a:r>
          </a:p>
          <a:p>
            <a:pPr algn="just"/>
            <a:r>
              <a:rPr lang="en-US" sz="1600" dirty="0"/>
              <a:t>Then the endpoint can send the detections directly to </a:t>
            </a:r>
            <a:r>
              <a:rPr lang="en-US" sz="1600" dirty="0" err="1"/>
              <a:t>pubsub</a:t>
            </a:r>
            <a:r>
              <a:rPr lang="en-US" sz="1600" dirty="0"/>
              <a:t>.</a:t>
            </a:r>
            <a:endParaRPr lang="en-IN" sz="1600" dirty="0"/>
          </a:p>
        </p:txBody>
      </p:sp>
      <p:cxnSp>
        <p:nvCxnSpPr>
          <p:cNvPr id="22" name="Shape 547">
            <a:extLst>
              <a:ext uri="{FF2B5EF4-FFF2-40B4-BE49-F238E27FC236}">
                <a16:creationId xmlns:a16="http://schemas.microsoft.com/office/drawing/2014/main" id="{CC2A7228-8A1C-7B00-ABE3-9BFED9BA674D}"/>
              </a:ext>
            </a:extLst>
          </p:cNvPr>
          <p:cNvCxnSpPr>
            <a:cxnSpLocks/>
          </p:cNvCxnSpPr>
          <p:nvPr/>
        </p:nvCxnSpPr>
        <p:spPr>
          <a:xfrm>
            <a:off x="4632557" y="3454202"/>
            <a:ext cx="2635018" cy="0"/>
          </a:xfrm>
          <a:prstGeom prst="straightConnector1">
            <a:avLst/>
          </a:prstGeom>
          <a:noFill/>
          <a:ln w="12700" cap="flat" cmpd="sng">
            <a:solidFill>
              <a:srgbClr val="4284F3"/>
            </a:solidFill>
            <a:prstDash val="solid"/>
            <a:round/>
            <a:headEnd type="none" w="med" len="med"/>
            <a:tailEnd type="triangle" w="med" len="med"/>
          </a:ln>
        </p:spPr>
      </p:cxnSp>
      <p:grpSp>
        <p:nvGrpSpPr>
          <p:cNvPr id="25" name="Group 24">
            <a:extLst>
              <a:ext uri="{FF2B5EF4-FFF2-40B4-BE49-F238E27FC236}">
                <a16:creationId xmlns:a16="http://schemas.microsoft.com/office/drawing/2014/main" id="{59CC7D05-6AAD-E06A-63E3-051FFF883E31}"/>
              </a:ext>
            </a:extLst>
          </p:cNvPr>
          <p:cNvGrpSpPr/>
          <p:nvPr/>
        </p:nvGrpSpPr>
        <p:grpSpPr>
          <a:xfrm>
            <a:off x="7267575" y="2664537"/>
            <a:ext cx="1917372" cy="1442634"/>
            <a:chOff x="5220407" y="2664537"/>
            <a:chExt cx="1917372" cy="1442634"/>
          </a:xfrm>
        </p:grpSpPr>
        <p:sp>
          <p:nvSpPr>
            <p:cNvPr id="23" name="Shape 317">
              <a:extLst>
                <a:ext uri="{FF2B5EF4-FFF2-40B4-BE49-F238E27FC236}">
                  <a16:creationId xmlns:a16="http://schemas.microsoft.com/office/drawing/2014/main" id="{12BDC582-BD33-E62B-84BE-E658915B56DA}"/>
                </a:ext>
              </a:extLst>
            </p:cNvPr>
            <p:cNvSpPr txBox="1"/>
            <p:nvPr/>
          </p:nvSpPr>
          <p:spPr>
            <a:xfrm>
              <a:off x="5220407" y="3753193"/>
              <a:ext cx="1917372" cy="353978"/>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Kubernetes Engine</a:t>
              </a:r>
            </a:p>
          </p:txBody>
        </p:sp>
        <p:pic>
          <p:nvPicPr>
            <p:cNvPr id="24" name="Shape 339" descr="Container-Engine_256px.png">
              <a:extLst>
                <a:ext uri="{FF2B5EF4-FFF2-40B4-BE49-F238E27FC236}">
                  <a16:creationId xmlns:a16="http://schemas.microsoft.com/office/drawing/2014/main" id="{48B19599-4BB7-8E4A-5AAC-5FD3EBA93F71}"/>
                </a:ext>
              </a:extLst>
            </p:cNvPr>
            <p:cNvPicPr preferRelativeResize="0"/>
            <p:nvPr/>
          </p:nvPicPr>
          <p:blipFill rotWithShape="1">
            <a:blip r:embed="rId5">
              <a:alphaModFix/>
            </a:blip>
            <a:srcRect t="5092" b="5092"/>
            <a:stretch/>
          </p:blipFill>
          <p:spPr>
            <a:xfrm>
              <a:off x="5499784" y="2664537"/>
              <a:ext cx="1254476" cy="1126758"/>
            </a:xfrm>
            <a:prstGeom prst="rect">
              <a:avLst/>
            </a:prstGeom>
            <a:noFill/>
            <a:ln>
              <a:noFill/>
            </a:ln>
          </p:spPr>
        </p:pic>
      </p:grpSp>
      <p:sp>
        <p:nvSpPr>
          <p:cNvPr id="28" name="Shape 318">
            <a:extLst>
              <a:ext uri="{FF2B5EF4-FFF2-40B4-BE49-F238E27FC236}">
                <a16:creationId xmlns:a16="http://schemas.microsoft.com/office/drawing/2014/main" id="{A6070B21-2FDE-6844-5B66-3123E01BC235}"/>
              </a:ext>
            </a:extLst>
          </p:cNvPr>
          <p:cNvSpPr txBox="1"/>
          <p:nvPr/>
        </p:nvSpPr>
        <p:spPr>
          <a:xfrm>
            <a:off x="5174567" y="1872478"/>
            <a:ext cx="1842866" cy="4764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Container Registry</a:t>
            </a:r>
          </a:p>
        </p:txBody>
      </p:sp>
      <p:pic>
        <p:nvPicPr>
          <p:cNvPr id="29" name="Shape 340" descr="Container-Registry_256px.png">
            <a:extLst>
              <a:ext uri="{FF2B5EF4-FFF2-40B4-BE49-F238E27FC236}">
                <a16:creationId xmlns:a16="http://schemas.microsoft.com/office/drawing/2014/main" id="{14E23EBA-2B6F-AA95-18FE-3CB2768E6999}"/>
              </a:ext>
            </a:extLst>
          </p:cNvPr>
          <p:cNvPicPr preferRelativeResize="0"/>
          <p:nvPr/>
        </p:nvPicPr>
        <p:blipFill rotWithShape="1">
          <a:blip r:embed="rId6">
            <a:alphaModFix/>
          </a:blip>
          <a:srcRect t="5092" b="5092"/>
          <a:stretch/>
        </p:blipFill>
        <p:spPr>
          <a:xfrm>
            <a:off x="4196231" y="1904932"/>
            <a:ext cx="1264655" cy="1135901"/>
          </a:xfrm>
          <a:prstGeom prst="rect">
            <a:avLst/>
          </a:prstGeom>
          <a:noFill/>
          <a:ln>
            <a:noFill/>
          </a:ln>
        </p:spPr>
      </p:pic>
      <p:cxnSp>
        <p:nvCxnSpPr>
          <p:cNvPr id="30" name="Shape 547">
            <a:extLst>
              <a:ext uri="{FF2B5EF4-FFF2-40B4-BE49-F238E27FC236}">
                <a16:creationId xmlns:a16="http://schemas.microsoft.com/office/drawing/2014/main" id="{903E9FED-F62C-7E68-3CB6-58ABCBC0CBC5}"/>
              </a:ext>
            </a:extLst>
          </p:cNvPr>
          <p:cNvCxnSpPr>
            <a:cxnSpLocks/>
          </p:cNvCxnSpPr>
          <p:nvPr/>
        </p:nvCxnSpPr>
        <p:spPr>
          <a:xfrm>
            <a:off x="5576497" y="2622017"/>
            <a:ext cx="1583154" cy="442089"/>
          </a:xfrm>
          <a:prstGeom prst="straightConnector1">
            <a:avLst/>
          </a:prstGeom>
          <a:noFill/>
          <a:ln w="12700" cap="flat" cmpd="sng">
            <a:solidFill>
              <a:srgbClr val="4284F3"/>
            </a:solidFill>
            <a:prstDash val="solid"/>
            <a:round/>
            <a:headEnd type="none" w="med" len="med"/>
            <a:tailEnd type="triangle" w="med" len="med"/>
          </a:ln>
        </p:spPr>
      </p:cxnSp>
    </p:spTree>
    <p:extLst>
      <p:ext uri="{BB962C8B-B14F-4D97-AF65-F5344CB8AC3E}">
        <p14:creationId xmlns:p14="http://schemas.microsoft.com/office/powerpoint/2010/main" val="830723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82E3-D6A9-9C31-5019-2525E71D20F7}"/>
              </a:ext>
            </a:extLst>
          </p:cNvPr>
          <p:cNvSpPr>
            <a:spLocks noGrp="1"/>
          </p:cNvSpPr>
          <p:nvPr>
            <p:ph type="title"/>
          </p:nvPr>
        </p:nvSpPr>
        <p:spPr/>
        <p:txBody>
          <a:bodyPr>
            <a:normAutofit fontScale="90000"/>
          </a:bodyPr>
          <a:lstStyle/>
          <a:p>
            <a:r>
              <a:rPr lang="en-US" dirty="0"/>
              <a:t>Drone Search &amp; Rescue</a:t>
            </a:r>
            <a:endParaRPr lang="en-IN" dirty="0"/>
          </a:p>
        </p:txBody>
      </p:sp>
      <p:sp>
        <p:nvSpPr>
          <p:cNvPr id="3" name="TextBox 2">
            <a:extLst>
              <a:ext uri="{FF2B5EF4-FFF2-40B4-BE49-F238E27FC236}">
                <a16:creationId xmlns:a16="http://schemas.microsoft.com/office/drawing/2014/main" id="{D2D70C28-7097-C885-C612-AB12849140D7}"/>
              </a:ext>
            </a:extLst>
          </p:cNvPr>
          <p:cNvSpPr txBox="1"/>
          <p:nvPr/>
        </p:nvSpPr>
        <p:spPr>
          <a:xfrm>
            <a:off x="2400300" y="4585227"/>
            <a:ext cx="7391399" cy="2031325"/>
          </a:xfrm>
          <a:prstGeom prst="rect">
            <a:avLst/>
          </a:prstGeom>
          <a:noFill/>
        </p:spPr>
        <p:txBody>
          <a:bodyPr wrap="square">
            <a:spAutoFit/>
          </a:bodyPr>
          <a:lstStyle/>
          <a:p>
            <a:pPr algn="ctr"/>
            <a:r>
              <a:rPr lang="en-US" dirty="0" err="1">
                <a:solidFill>
                  <a:schemeClr val="bg1"/>
                </a:solidFill>
              </a:rPr>
              <a:t>UseCase</a:t>
            </a:r>
            <a:r>
              <a:rPr lang="en-US" dirty="0">
                <a:solidFill>
                  <a:schemeClr val="bg1"/>
                </a:solidFill>
              </a:rPr>
              <a:t> Type: </a:t>
            </a:r>
          </a:p>
          <a:p>
            <a:r>
              <a:rPr lang="en-US" dirty="0">
                <a:solidFill>
                  <a:schemeClr val="bg1"/>
                </a:solidFill>
              </a:rPr>
              <a:t>Model Deployment : Edge Device (Drone Camera)</a:t>
            </a:r>
          </a:p>
          <a:p>
            <a:r>
              <a:rPr lang="en-US" dirty="0">
                <a:solidFill>
                  <a:schemeClr val="bg1"/>
                </a:solidFill>
              </a:rPr>
              <a:t>Detection : Edge Device</a:t>
            </a:r>
          </a:p>
          <a:p>
            <a:r>
              <a:rPr lang="en-US" dirty="0">
                <a:solidFill>
                  <a:schemeClr val="bg1"/>
                </a:solidFill>
              </a:rPr>
              <a:t>Storage : Cloud</a:t>
            </a:r>
          </a:p>
          <a:p>
            <a:r>
              <a:rPr lang="en-US" dirty="0">
                <a:solidFill>
                  <a:schemeClr val="bg1"/>
                </a:solidFill>
              </a:rPr>
              <a:t>Action Taken : On Cloud (Alerting Concerned Services/ People)</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37033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78DA-A4AB-1C31-DC4B-A7ACFC9817D1}"/>
              </a:ext>
            </a:extLst>
          </p:cNvPr>
          <p:cNvSpPr>
            <a:spLocks noGrp="1"/>
          </p:cNvSpPr>
          <p:nvPr>
            <p:ph type="title"/>
          </p:nvPr>
        </p:nvSpPr>
        <p:spPr/>
        <p:txBody>
          <a:bodyPr/>
          <a:lstStyle/>
          <a:p>
            <a:r>
              <a:rPr lang="en-US" dirty="0"/>
              <a:t>Overview</a:t>
            </a:r>
            <a:endParaRPr lang="en-IN" dirty="0"/>
          </a:p>
        </p:txBody>
      </p:sp>
      <p:sp>
        <p:nvSpPr>
          <p:cNvPr id="3" name="Content Placeholder 2">
            <a:extLst>
              <a:ext uri="{FF2B5EF4-FFF2-40B4-BE49-F238E27FC236}">
                <a16:creationId xmlns:a16="http://schemas.microsoft.com/office/drawing/2014/main" id="{8BB596EA-6D40-9CDB-67D5-28404D8B2572}"/>
              </a:ext>
            </a:extLst>
          </p:cNvPr>
          <p:cNvSpPr>
            <a:spLocks noGrp="1"/>
          </p:cNvSpPr>
          <p:nvPr>
            <p:ph idx="1"/>
          </p:nvPr>
        </p:nvSpPr>
        <p:spPr/>
        <p:txBody>
          <a:bodyPr/>
          <a:lstStyle/>
          <a:p>
            <a:pPr algn="just"/>
            <a:r>
              <a:rPr lang="en-US" dirty="0"/>
              <a:t>Drones can be used to detect people and animals requiring urgent help from immediate physical harm in remote areas or hard-to-monitor places.</a:t>
            </a:r>
          </a:p>
          <a:p>
            <a:pPr algn="just"/>
            <a:r>
              <a:rPr lang="en-US" dirty="0"/>
              <a:t>As soon as a detection is made, the concerned authorities can be notified and alerted to take immediate actions.</a:t>
            </a:r>
          </a:p>
          <a:p>
            <a:pPr algn="just"/>
            <a:r>
              <a:rPr lang="en-US" dirty="0"/>
              <a:t>Moreover, an accurate location can be sent along with the detection.</a:t>
            </a:r>
            <a:endParaRPr lang="en-IN" dirty="0"/>
          </a:p>
        </p:txBody>
      </p:sp>
      <p:pic>
        <p:nvPicPr>
          <p:cNvPr id="2050" name="Picture 2" descr="The 4 Best Drones for Photos and Video of 2023 | Reviews by Wirecutter">
            <a:extLst>
              <a:ext uri="{FF2B5EF4-FFF2-40B4-BE49-F238E27FC236}">
                <a16:creationId xmlns:a16="http://schemas.microsoft.com/office/drawing/2014/main" id="{BA28A79D-29BE-CB0A-404B-AB11C295D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588" y="202578"/>
            <a:ext cx="3764508" cy="18822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rones in India: Who can buy them, what are usage conditions and how govt  is controlling drone use - India Today">
            <a:extLst>
              <a:ext uri="{FF2B5EF4-FFF2-40B4-BE49-F238E27FC236}">
                <a16:creationId xmlns:a16="http://schemas.microsoft.com/office/drawing/2014/main" id="{58EA9B9A-5590-17A5-09FA-3E23C9C56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759" y="202578"/>
            <a:ext cx="3347308" cy="18822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rones in HealthCare">
            <a:extLst>
              <a:ext uri="{FF2B5EF4-FFF2-40B4-BE49-F238E27FC236}">
                <a16:creationId xmlns:a16="http://schemas.microsoft.com/office/drawing/2014/main" id="{FFCBAEF4-AC57-FBA9-8F19-76C7EAE5D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433" y="4297680"/>
            <a:ext cx="4262651" cy="2179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44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F7C4-1AEB-37B3-F769-6C93523F0CCD}"/>
              </a:ext>
            </a:extLst>
          </p:cNvPr>
          <p:cNvSpPr>
            <a:spLocks noGrp="1"/>
          </p:cNvSpPr>
          <p:nvPr>
            <p:ph type="title"/>
          </p:nvPr>
        </p:nvSpPr>
        <p:spPr/>
        <p:txBody>
          <a:bodyPr/>
          <a:lstStyle/>
          <a:p>
            <a:r>
              <a:rPr lang="en-US" dirty="0"/>
              <a:t>Current Working Architecture</a:t>
            </a:r>
            <a:endParaRPr lang="en-IN" dirty="0"/>
          </a:p>
        </p:txBody>
      </p:sp>
      <p:cxnSp>
        <p:nvCxnSpPr>
          <p:cNvPr id="4" name="Shape 547">
            <a:extLst>
              <a:ext uri="{FF2B5EF4-FFF2-40B4-BE49-F238E27FC236}">
                <a16:creationId xmlns:a16="http://schemas.microsoft.com/office/drawing/2014/main" id="{129423A6-9951-A212-8323-85A498C36078}"/>
              </a:ext>
            </a:extLst>
          </p:cNvPr>
          <p:cNvCxnSpPr/>
          <p:nvPr/>
        </p:nvCxnSpPr>
        <p:spPr>
          <a:xfrm>
            <a:off x="2272039" y="3075386"/>
            <a:ext cx="751812" cy="0"/>
          </a:xfrm>
          <a:prstGeom prst="straightConnector1">
            <a:avLst/>
          </a:prstGeom>
          <a:noFill/>
          <a:ln w="12700" cap="flat" cmpd="sng">
            <a:solidFill>
              <a:srgbClr val="4284F3"/>
            </a:solidFill>
            <a:prstDash val="solid"/>
            <a:round/>
            <a:headEnd type="none" w="med" len="med"/>
            <a:tailEnd type="triangle" w="med" len="med"/>
          </a:ln>
        </p:spPr>
      </p:cxnSp>
      <p:cxnSp>
        <p:nvCxnSpPr>
          <p:cNvPr id="9" name="Shape 547">
            <a:extLst>
              <a:ext uri="{FF2B5EF4-FFF2-40B4-BE49-F238E27FC236}">
                <a16:creationId xmlns:a16="http://schemas.microsoft.com/office/drawing/2014/main" id="{1173DBD4-2DFF-8E54-7C30-6A3ABCC61AAF}"/>
              </a:ext>
            </a:extLst>
          </p:cNvPr>
          <p:cNvCxnSpPr>
            <a:cxnSpLocks/>
          </p:cNvCxnSpPr>
          <p:nvPr/>
        </p:nvCxnSpPr>
        <p:spPr>
          <a:xfrm flipV="1">
            <a:off x="5090615" y="1399362"/>
            <a:ext cx="4702133" cy="1234656"/>
          </a:xfrm>
          <a:prstGeom prst="straightConnector1">
            <a:avLst/>
          </a:prstGeom>
          <a:noFill/>
          <a:ln w="12700" cap="flat" cmpd="sng">
            <a:solidFill>
              <a:srgbClr val="4284F3"/>
            </a:solidFill>
            <a:prstDash val="solid"/>
            <a:round/>
            <a:headEnd type="none" w="med" len="med"/>
            <a:tailEnd type="triangle" w="med" len="med"/>
          </a:ln>
        </p:spPr>
      </p:cxnSp>
      <p:grpSp>
        <p:nvGrpSpPr>
          <p:cNvPr id="10" name="Group 9">
            <a:extLst>
              <a:ext uri="{FF2B5EF4-FFF2-40B4-BE49-F238E27FC236}">
                <a16:creationId xmlns:a16="http://schemas.microsoft.com/office/drawing/2014/main" id="{AEF14E71-D392-7A49-6183-37EA8608CA7E}"/>
              </a:ext>
            </a:extLst>
          </p:cNvPr>
          <p:cNvGrpSpPr/>
          <p:nvPr/>
        </p:nvGrpSpPr>
        <p:grpSpPr>
          <a:xfrm>
            <a:off x="10042903" y="770299"/>
            <a:ext cx="1416962" cy="1589294"/>
            <a:chOff x="4028012" y="2835801"/>
            <a:chExt cx="599100" cy="671963"/>
          </a:xfrm>
        </p:grpSpPr>
        <p:sp>
          <p:nvSpPr>
            <p:cNvPr id="11" name="Shape 364">
              <a:extLst>
                <a:ext uri="{FF2B5EF4-FFF2-40B4-BE49-F238E27FC236}">
                  <a16:creationId xmlns:a16="http://schemas.microsoft.com/office/drawing/2014/main" id="{841CDE19-1D47-96E2-A0C8-A1ACEE25D0FD}"/>
                </a:ext>
              </a:extLst>
            </p:cNvPr>
            <p:cNvSpPr txBox="1"/>
            <p:nvPr/>
          </p:nvSpPr>
          <p:spPr>
            <a:xfrm>
              <a:off x="4028012" y="3257564"/>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Storage</a:t>
              </a:r>
            </a:p>
          </p:txBody>
        </p:sp>
        <p:pic>
          <p:nvPicPr>
            <p:cNvPr id="12" name="Shape 369" descr="Cloud-Storage_256px.png">
              <a:extLst>
                <a:ext uri="{FF2B5EF4-FFF2-40B4-BE49-F238E27FC236}">
                  <a16:creationId xmlns:a16="http://schemas.microsoft.com/office/drawing/2014/main" id="{BB223071-17ED-B13A-97B9-DC3B7B67BB44}"/>
                </a:ext>
              </a:extLst>
            </p:cNvPr>
            <p:cNvPicPr preferRelativeResize="0"/>
            <p:nvPr/>
          </p:nvPicPr>
          <p:blipFill rotWithShape="1">
            <a:blip r:embed="rId2">
              <a:alphaModFix/>
            </a:blip>
            <a:srcRect t="5092" b="5092"/>
            <a:stretch/>
          </p:blipFill>
          <p:spPr>
            <a:xfrm>
              <a:off x="4061379" y="2835801"/>
              <a:ext cx="530400" cy="476400"/>
            </a:xfrm>
            <a:prstGeom prst="rect">
              <a:avLst/>
            </a:prstGeom>
            <a:noFill/>
            <a:ln>
              <a:noFill/>
            </a:ln>
          </p:spPr>
        </p:pic>
      </p:grpSp>
      <p:grpSp>
        <p:nvGrpSpPr>
          <p:cNvPr id="15" name="Group 14">
            <a:extLst>
              <a:ext uri="{FF2B5EF4-FFF2-40B4-BE49-F238E27FC236}">
                <a16:creationId xmlns:a16="http://schemas.microsoft.com/office/drawing/2014/main" id="{927DFF8C-7928-BC79-6211-BD146B848C1A}"/>
              </a:ext>
            </a:extLst>
          </p:cNvPr>
          <p:cNvGrpSpPr/>
          <p:nvPr/>
        </p:nvGrpSpPr>
        <p:grpSpPr>
          <a:xfrm>
            <a:off x="7558724" y="2949941"/>
            <a:ext cx="1468820" cy="1610951"/>
            <a:chOff x="5261004" y="4625439"/>
            <a:chExt cx="599100" cy="657072"/>
          </a:xfrm>
        </p:grpSpPr>
        <p:sp>
          <p:nvSpPr>
            <p:cNvPr id="13" name="Shape 333">
              <a:extLst>
                <a:ext uri="{FF2B5EF4-FFF2-40B4-BE49-F238E27FC236}">
                  <a16:creationId xmlns:a16="http://schemas.microsoft.com/office/drawing/2014/main" id="{19D8864F-3875-9E67-D827-2B36DC365CE6}"/>
                </a:ext>
              </a:extLst>
            </p:cNvPr>
            <p:cNvSpPr txBox="1"/>
            <p:nvPr/>
          </p:nvSpPr>
          <p:spPr>
            <a:xfrm>
              <a:off x="5261004" y="5032311"/>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Pub/Sub</a:t>
              </a:r>
            </a:p>
          </p:txBody>
        </p:sp>
        <p:pic>
          <p:nvPicPr>
            <p:cNvPr id="14" name="Shape 350" descr="Cloud-PubSub_256px.png">
              <a:extLst>
                <a:ext uri="{FF2B5EF4-FFF2-40B4-BE49-F238E27FC236}">
                  <a16:creationId xmlns:a16="http://schemas.microsoft.com/office/drawing/2014/main" id="{E1E37C47-D2BD-F106-2E1E-382A36201A1F}"/>
                </a:ext>
              </a:extLst>
            </p:cNvPr>
            <p:cNvPicPr preferRelativeResize="0"/>
            <p:nvPr/>
          </p:nvPicPr>
          <p:blipFill rotWithShape="1">
            <a:blip r:embed="rId3">
              <a:alphaModFix/>
            </a:blip>
            <a:srcRect t="5092" b="5092"/>
            <a:stretch/>
          </p:blipFill>
          <p:spPr>
            <a:xfrm>
              <a:off x="5295354" y="4625439"/>
              <a:ext cx="530400" cy="476400"/>
            </a:xfrm>
            <a:prstGeom prst="rect">
              <a:avLst/>
            </a:prstGeom>
            <a:noFill/>
            <a:ln>
              <a:noFill/>
            </a:ln>
          </p:spPr>
        </p:pic>
      </p:grpSp>
      <p:cxnSp>
        <p:nvCxnSpPr>
          <p:cNvPr id="19" name="Shape 547">
            <a:extLst>
              <a:ext uri="{FF2B5EF4-FFF2-40B4-BE49-F238E27FC236}">
                <a16:creationId xmlns:a16="http://schemas.microsoft.com/office/drawing/2014/main" id="{D65752CE-2731-7B9E-0EBA-B2145DAC411E}"/>
              </a:ext>
            </a:extLst>
          </p:cNvPr>
          <p:cNvCxnSpPr>
            <a:cxnSpLocks/>
          </p:cNvCxnSpPr>
          <p:nvPr/>
        </p:nvCxnSpPr>
        <p:spPr>
          <a:xfrm>
            <a:off x="5090615" y="3075386"/>
            <a:ext cx="2270089" cy="368895"/>
          </a:xfrm>
          <a:prstGeom prst="straightConnector1">
            <a:avLst/>
          </a:prstGeom>
          <a:noFill/>
          <a:ln w="12700" cap="flat" cmpd="sng">
            <a:solidFill>
              <a:srgbClr val="4284F3"/>
            </a:solidFill>
            <a:prstDash val="solid"/>
            <a:round/>
            <a:headEnd type="none" w="med" len="med"/>
            <a:tailEnd type="triangle" w="med" len="med"/>
          </a:ln>
        </p:spPr>
      </p:cxnSp>
      <p:sp>
        <p:nvSpPr>
          <p:cNvPr id="20" name="TextBox 19">
            <a:extLst>
              <a:ext uri="{FF2B5EF4-FFF2-40B4-BE49-F238E27FC236}">
                <a16:creationId xmlns:a16="http://schemas.microsoft.com/office/drawing/2014/main" id="{6002B408-0986-CFF6-B85D-B8688D308548}"/>
              </a:ext>
            </a:extLst>
          </p:cNvPr>
          <p:cNvSpPr txBox="1"/>
          <p:nvPr/>
        </p:nvSpPr>
        <p:spPr>
          <a:xfrm>
            <a:off x="229036" y="3755417"/>
            <a:ext cx="2418909" cy="2308324"/>
          </a:xfrm>
          <a:prstGeom prst="rect">
            <a:avLst/>
          </a:prstGeom>
          <a:noFill/>
        </p:spPr>
        <p:txBody>
          <a:bodyPr wrap="square" rtlCol="0">
            <a:spAutoFit/>
          </a:bodyPr>
          <a:lstStyle/>
          <a:p>
            <a:pPr algn="just"/>
            <a:r>
              <a:rPr lang="en-US" dirty="0"/>
              <a:t>Drones are deployed with cameras in concerned areas.</a:t>
            </a:r>
          </a:p>
          <a:p>
            <a:pPr algn="just"/>
            <a:endParaRPr lang="en-US" dirty="0"/>
          </a:p>
          <a:p>
            <a:pPr algn="just"/>
            <a:r>
              <a:rPr lang="en-US" dirty="0"/>
              <a:t>The ML model is stored on the camera itself.</a:t>
            </a:r>
          </a:p>
          <a:p>
            <a:pPr algn="just"/>
            <a:r>
              <a:rPr lang="en-US" dirty="0"/>
              <a:t>Services like Cloud IoT Core can be used.</a:t>
            </a:r>
          </a:p>
        </p:txBody>
      </p:sp>
      <p:sp>
        <p:nvSpPr>
          <p:cNvPr id="24" name="TextBox 23">
            <a:extLst>
              <a:ext uri="{FF2B5EF4-FFF2-40B4-BE49-F238E27FC236}">
                <a16:creationId xmlns:a16="http://schemas.microsoft.com/office/drawing/2014/main" id="{E9A3D8BA-D4BC-5D84-4DF5-7698B71F5BC5}"/>
              </a:ext>
            </a:extLst>
          </p:cNvPr>
          <p:cNvSpPr txBox="1"/>
          <p:nvPr/>
        </p:nvSpPr>
        <p:spPr>
          <a:xfrm>
            <a:off x="3023850" y="3885650"/>
            <a:ext cx="3686659" cy="3139321"/>
          </a:xfrm>
          <a:prstGeom prst="rect">
            <a:avLst/>
          </a:prstGeom>
          <a:noFill/>
        </p:spPr>
        <p:txBody>
          <a:bodyPr wrap="square" rtlCol="0">
            <a:spAutoFit/>
          </a:bodyPr>
          <a:lstStyle/>
          <a:p>
            <a:pPr algn="just"/>
            <a:r>
              <a:rPr lang="en-US" dirty="0"/>
              <a:t>Detections are made on the device itself in real-time.</a:t>
            </a:r>
          </a:p>
          <a:p>
            <a:pPr algn="just"/>
            <a:r>
              <a:rPr lang="en-US" dirty="0"/>
              <a:t>The detections contain the image of the person, along with the label of the danger present.</a:t>
            </a:r>
          </a:p>
          <a:p>
            <a:pPr algn="just"/>
            <a:r>
              <a:rPr lang="en-US" dirty="0"/>
              <a:t>Additionally, Google Maps API is used to enrich the data with location.</a:t>
            </a:r>
          </a:p>
          <a:p>
            <a:pPr algn="just"/>
            <a:r>
              <a:rPr lang="en-US" dirty="0"/>
              <a:t>Optionally, Android devices can be used for easier deployment capabilities.</a:t>
            </a:r>
          </a:p>
          <a:p>
            <a:pPr algn="just"/>
            <a:endParaRPr lang="en-IN" dirty="0"/>
          </a:p>
        </p:txBody>
      </p:sp>
      <p:pic>
        <p:nvPicPr>
          <p:cNvPr id="3" name="Picture 2" descr="Drones | EASA">
            <a:extLst>
              <a:ext uri="{FF2B5EF4-FFF2-40B4-BE49-F238E27FC236}">
                <a16:creationId xmlns:a16="http://schemas.microsoft.com/office/drawing/2014/main" id="{37538721-0AC3-5B96-0397-9D1EE0C907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05" y="2528790"/>
            <a:ext cx="1543650" cy="964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oogle IoT Core Shutdown - What now? | OPC Router">
            <a:extLst>
              <a:ext uri="{FF2B5EF4-FFF2-40B4-BE49-F238E27FC236}">
                <a16:creationId xmlns:a16="http://schemas.microsoft.com/office/drawing/2014/main" id="{5B11529F-3D47-B6AC-7E31-2DA702331A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619" y="2063712"/>
            <a:ext cx="1469679" cy="1469679"/>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364">
            <a:extLst>
              <a:ext uri="{FF2B5EF4-FFF2-40B4-BE49-F238E27FC236}">
                <a16:creationId xmlns:a16="http://schemas.microsoft.com/office/drawing/2014/main" id="{68A2E102-3BD0-DAAF-42AA-60CF5DB44C0C}"/>
              </a:ext>
            </a:extLst>
          </p:cNvPr>
          <p:cNvSpPr txBox="1"/>
          <p:nvPr/>
        </p:nvSpPr>
        <p:spPr>
          <a:xfrm>
            <a:off x="3387977" y="3354087"/>
            <a:ext cx="1416962" cy="591761"/>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IoT Core</a:t>
            </a:r>
          </a:p>
        </p:txBody>
      </p:sp>
      <p:sp>
        <p:nvSpPr>
          <p:cNvPr id="27" name="TextBox 26">
            <a:extLst>
              <a:ext uri="{FF2B5EF4-FFF2-40B4-BE49-F238E27FC236}">
                <a16:creationId xmlns:a16="http://schemas.microsoft.com/office/drawing/2014/main" id="{DDE185C3-0C9C-CBD6-AA2C-DEF7433CF489}"/>
              </a:ext>
            </a:extLst>
          </p:cNvPr>
          <p:cNvSpPr txBox="1"/>
          <p:nvPr/>
        </p:nvSpPr>
        <p:spPr>
          <a:xfrm>
            <a:off x="7049936" y="4433859"/>
            <a:ext cx="3071885" cy="2308324"/>
          </a:xfrm>
          <a:prstGeom prst="rect">
            <a:avLst/>
          </a:prstGeom>
          <a:noFill/>
        </p:spPr>
        <p:txBody>
          <a:bodyPr wrap="square" rtlCol="0">
            <a:spAutoFit/>
          </a:bodyPr>
          <a:lstStyle/>
          <a:p>
            <a:pPr algn="just"/>
            <a:r>
              <a:rPr lang="en-US" dirty="0"/>
              <a:t>In case of detections, immediate notification is sent to </a:t>
            </a:r>
            <a:r>
              <a:rPr lang="en-US" dirty="0" err="1"/>
              <a:t>PubSub</a:t>
            </a:r>
            <a:r>
              <a:rPr lang="en-US" dirty="0"/>
              <a:t> topic.</a:t>
            </a:r>
          </a:p>
          <a:p>
            <a:pPr algn="just"/>
            <a:r>
              <a:rPr lang="en-US" dirty="0"/>
              <a:t>A webservice subscribed to that topic can send an email/ SOS/ SMS alert to the concerned authorities</a:t>
            </a:r>
          </a:p>
          <a:p>
            <a:pPr algn="just"/>
            <a:endParaRPr lang="en-IN" dirty="0"/>
          </a:p>
        </p:txBody>
      </p:sp>
      <p:sp>
        <p:nvSpPr>
          <p:cNvPr id="28" name="TextBox 27">
            <a:extLst>
              <a:ext uri="{FF2B5EF4-FFF2-40B4-BE49-F238E27FC236}">
                <a16:creationId xmlns:a16="http://schemas.microsoft.com/office/drawing/2014/main" id="{0326ECDE-8BC6-EA63-73A7-99CE6F1445B3}"/>
              </a:ext>
            </a:extLst>
          </p:cNvPr>
          <p:cNvSpPr txBox="1"/>
          <p:nvPr/>
        </p:nvSpPr>
        <p:spPr>
          <a:xfrm>
            <a:off x="9876964" y="2359592"/>
            <a:ext cx="2092706" cy="1477328"/>
          </a:xfrm>
          <a:prstGeom prst="rect">
            <a:avLst/>
          </a:prstGeom>
          <a:noFill/>
        </p:spPr>
        <p:txBody>
          <a:bodyPr wrap="square" rtlCol="0">
            <a:spAutoFit/>
          </a:bodyPr>
          <a:lstStyle/>
          <a:p>
            <a:pPr algn="just"/>
            <a:r>
              <a:rPr lang="en-US" dirty="0"/>
              <a:t>Data is stored on Cloud Storage for backup and further processing.</a:t>
            </a:r>
          </a:p>
          <a:p>
            <a:pPr algn="just"/>
            <a:endParaRPr lang="en-IN" dirty="0"/>
          </a:p>
        </p:txBody>
      </p:sp>
      <p:pic>
        <p:nvPicPr>
          <p:cNvPr id="1030" name="Picture 6" descr="Google Maps API Reviews 2023: Details, Pricing, &amp; Features | G2">
            <a:extLst>
              <a:ext uri="{FF2B5EF4-FFF2-40B4-BE49-F238E27FC236}">
                <a16:creationId xmlns:a16="http://schemas.microsoft.com/office/drawing/2014/main" id="{73576303-1235-8D61-89F1-D5605186D05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96336" y="1714353"/>
            <a:ext cx="1592798" cy="83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90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F494-71D1-4C53-F709-73B26AA9367E}"/>
              </a:ext>
            </a:extLst>
          </p:cNvPr>
          <p:cNvSpPr>
            <a:spLocks noGrp="1"/>
          </p:cNvSpPr>
          <p:nvPr>
            <p:ph type="title"/>
          </p:nvPr>
        </p:nvSpPr>
        <p:spPr/>
        <p:txBody>
          <a:bodyPr/>
          <a:lstStyle/>
          <a:p>
            <a:r>
              <a:rPr lang="en-US" dirty="0"/>
              <a:t>Team Members</a:t>
            </a:r>
            <a:endParaRPr lang="en-IN" dirty="0"/>
          </a:p>
        </p:txBody>
      </p:sp>
      <p:sp>
        <p:nvSpPr>
          <p:cNvPr id="3" name="Content Placeholder 2">
            <a:extLst>
              <a:ext uri="{FF2B5EF4-FFF2-40B4-BE49-F238E27FC236}">
                <a16:creationId xmlns:a16="http://schemas.microsoft.com/office/drawing/2014/main" id="{6C09F547-4E92-558D-4CCD-52F712565460}"/>
              </a:ext>
            </a:extLst>
          </p:cNvPr>
          <p:cNvSpPr>
            <a:spLocks noGrp="1"/>
          </p:cNvSpPr>
          <p:nvPr>
            <p:ph idx="1"/>
          </p:nvPr>
        </p:nvSpPr>
        <p:spPr/>
        <p:txBody>
          <a:bodyPr/>
          <a:lstStyle/>
          <a:p>
            <a:pPr>
              <a:lnSpc>
                <a:spcPct val="100000"/>
              </a:lnSpc>
            </a:pPr>
            <a:r>
              <a:rPr lang="en-US" b="1" dirty="0"/>
              <a:t>Mayank Harlalka</a:t>
            </a:r>
            <a:br>
              <a:rPr lang="en-US" b="1" dirty="0"/>
            </a:br>
            <a:r>
              <a:rPr lang="en-US" dirty="0"/>
              <a:t>(Analyst – Data Science)</a:t>
            </a:r>
            <a:br>
              <a:rPr lang="en-US" dirty="0"/>
            </a:br>
            <a:r>
              <a:rPr lang="en-US" dirty="0"/>
              <a:t>DNA (ANALYTICS)</a:t>
            </a:r>
            <a:br>
              <a:rPr lang="en-US" dirty="0"/>
            </a:br>
            <a:r>
              <a:rPr lang="en-US" dirty="0"/>
              <a:t>CHD_SEZ</a:t>
            </a:r>
            <a:br>
              <a:rPr lang="en-US" dirty="0"/>
            </a:br>
            <a:r>
              <a:rPr lang="en-US" dirty="0">
                <a:hlinkClick r:id="rId2"/>
              </a:rPr>
              <a:t>Mayank.harlalka@infosys.com</a:t>
            </a:r>
            <a:br>
              <a:rPr lang="en-US" dirty="0"/>
            </a:br>
            <a:r>
              <a:rPr lang="en-US" dirty="0"/>
              <a:t>+919988003987</a:t>
            </a:r>
            <a:endParaRPr lang="en-IN" dirty="0"/>
          </a:p>
        </p:txBody>
      </p:sp>
      <p:pic>
        <p:nvPicPr>
          <p:cNvPr id="5" name="Picture 4">
            <a:extLst>
              <a:ext uri="{FF2B5EF4-FFF2-40B4-BE49-F238E27FC236}">
                <a16:creationId xmlns:a16="http://schemas.microsoft.com/office/drawing/2014/main" id="{C7E893F5-0DD9-CC00-8C78-5D38C77D7319}"/>
              </a:ext>
            </a:extLst>
          </p:cNvPr>
          <p:cNvPicPr>
            <a:picLocks noChangeAspect="1"/>
          </p:cNvPicPr>
          <p:nvPr/>
        </p:nvPicPr>
        <p:blipFill rotWithShape="1">
          <a:blip r:embed="rId3">
            <a:extLst>
              <a:ext uri="{28A0092B-C50C-407E-A947-70E740481C1C}">
                <a14:useLocalDpi xmlns:a14="http://schemas.microsoft.com/office/drawing/2010/main" val="0"/>
              </a:ext>
            </a:extLst>
          </a:blip>
          <a:srcRect l="12099" t="8134" r="12583" b="12206"/>
          <a:stretch/>
        </p:blipFill>
        <p:spPr>
          <a:xfrm>
            <a:off x="6096000" y="818865"/>
            <a:ext cx="5636526" cy="4926842"/>
          </a:xfrm>
          <a:prstGeom prst="rect">
            <a:avLst/>
          </a:prstGeom>
        </p:spPr>
      </p:pic>
    </p:spTree>
    <p:extLst>
      <p:ext uri="{BB962C8B-B14F-4D97-AF65-F5344CB8AC3E}">
        <p14:creationId xmlns:p14="http://schemas.microsoft.com/office/powerpoint/2010/main" val="1463873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A617-7750-E8EC-3854-A48FD288F5B0}"/>
              </a:ext>
            </a:extLst>
          </p:cNvPr>
          <p:cNvSpPr>
            <a:spLocks noGrp="1"/>
          </p:cNvSpPr>
          <p:nvPr>
            <p:ph type="title"/>
          </p:nvPr>
        </p:nvSpPr>
        <p:spPr/>
        <p:txBody>
          <a:bodyPr/>
          <a:lstStyle/>
          <a:p>
            <a:r>
              <a:rPr lang="en-US" dirty="0"/>
              <a:t>Example </a:t>
            </a:r>
            <a:br>
              <a:rPr lang="en-US" dirty="0"/>
            </a:br>
            <a:r>
              <a:rPr lang="en-US" dirty="0"/>
              <a:t>Scenario</a:t>
            </a:r>
            <a:endParaRPr lang="en-IN" dirty="0"/>
          </a:p>
        </p:txBody>
      </p:sp>
      <p:sp>
        <p:nvSpPr>
          <p:cNvPr id="3" name="Content Placeholder 2">
            <a:extLst>
              <a:ext uri="{FF2B5EF4-FFF2-40B4-BE49-F238E27FC236}">
                <a16:creationId xmlns:a16="http://schemas.microsoft.com/office/drawing/2014/main" id="{D3BEEE68-080C-2FD3-6FE7-F9B99DFD83B5}"/>
              </a:ext>
            </a:extLst>
          </p:cNvPr>
          <p:cNvSpPr>
            <a:spLocks noGrp="1"/>
          </p:cNvSpPr>
          <p:nvPr>
            <p:ph idx="1"/>
          </p:nvPr>
        </p:nvSpPr>
        <p:spPr>
          <a:xfrm>
            <a:off x="1024129" y="2286000"/>
            <a:ext cx="8693076" cy="4572000"/>
          </a:xfrm>
        </p:spPr>
        <p:txBody>
          <a:bodyPr>
            <a:normAutofit/>
          </a:bodyPr>
          <a:lstStyle/>
          <a:p>
            <a:pPr algn="just"/>
            <a:r>
              <a:rPr lang="en-US" dirty="0"/>
              <a:t>In our beach park, we would like to keep track of majorly two types of accidents:</a:t>
            </a:r>
          </a:p>
          <a:p>
            <a:pPr marL="457200" indent="-457200" algn="just">
              <a:buFont typeface="+mj-lt"/>
              <a:buAutoNum type="arabicPeriod"/>
            </a:pPr>
            <a:r>
              <a:rPr lang="en-US" dirty="0"/>
              <a:t>Drowning People,</a:t>
            </a:r>
          </a:p>
          <a:p>
            <a:pPr marL="457200" indent="-457200" algn="just">
              <a:buFont typeface="+mj-lt"/>
              <a:buAutoNum type="arabicPeriod"/>
            </a:pPr>
            <a:r>
              <a:rPr lang="en-US" dirty="0"/>
              <a:t>Capsized Boats</a:t>
            </a:r>
          </a:p>
          <a:p>
            <a:pPr marL="457200" indent="-457200" algn="just">
              <a:buFont typeface="+mj-lt"/>
              <a:buAutoNum type="arabicPeriod"/>
            </a:pPr>
            <a:endParaRPr lang="en-US" dirty="0"/>
          </a:p>
          <a:p>
            <a:pPr marL="0" indent="0" algn="just">
              <a:buNone/>
            </a:pPr>
            <a:r>
              <a:rPr lang="en-US" dirty="0"/>
              <a:t>Since the life guards are not able to monitor far away waters, we would like to take the help of a drone continuously monitoring the waters.</a:t>
            </a:r>
          </a:p>
          <a:p>
            <a:pPr marL="0" indent="0" algn="just">
              <a:buNone/>
            </a:pPr>
            <a:r>
              <a:rPr lang="en-US" dirty="0"/>
              <a:t>The drone should alert us immediately in case of the above two dangers, following which we can send a rapid response team.</a:t>
            </a:r>
          </a:p>
          <a:p>
            <a:pPr marL="0" indent="0" algn="just">
              <a:buNone/>
            </a:pPr>
            <a:r>
              <a:rPr lang="en-US" dirty="0"/>
              <a:t>The detection should contain an image of the human(s), with the danger, and also the location of the event.</a:t>
            </a:r>
            <a:endParaRPr lang="en-IN" dirty="0"/>
          </a:p>
        </p:txBody>
      </p:sp>
      <p:pic>
        <p:nvPicPr>
          <p:cNvPr id="4" name="Picture 2" descr="Methods to Deal With Drowning Victims">
            <a:extLst>
              <a:ext uri="{FF2B5EF4-FFF2-40B4-BE49-F238E27FC236}">
                <a16:creationId xmlns:a16="http://schemas.microsoft.com/office/drawing/2014/main" id="{792EFDB5-5A49-E9EA-1200-93BCB8893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2864" y="135362"/>
            <a:ext cx="3075082" cy="20500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uropean migrant crisis: Capsized boat horror caught on camera - BBC News">
            <a:extLst>
              <a:ext uri="{FF2B5EF4-FFF2-40B4-BE49-F238E27FC236}">
                <a16:creationId xmlns:a16="http://schemas.microsoft.com/office/drawing/2014/main" id="{CF539993-3DD2-078C-96F9-5F5D7A356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0560" y="135362"/>
            <a:ext cx="3078235" cy="2050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761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73A9-6EC5-DD86-1BB6-FF3191BB5EAD}"/>
              </a:ext>
            </a:extLst>
          </p:cNvPr>
          <p:cNvSpPr>
            <a:spLocks noGrp="1"/>
          </p:cNvSpPr>
          <p:nvPr>
            <p:ph type="title"/>
          </p:nvPr>
        </p:nvSpPr>
        <p:spPr/>
        <p:txBody>
          <a:bodyPr/>
          <a:lstStyle/>
          <a:p>
            <a:r>
              <a:rPr lang="en-US" dirty="0"/>
              <a:t>MODEL USED</a:t>
            </a:r>
            <a:endParaRPr lang="en-IN" dirty="0"/>
          </a:p>
        </p:txBody>
      </p:sp>
      <p:sp>
        <p:nvSpPr>
          <p:cNvPr id="3" name="Content Placeholder 2">
            <a:extLst>
              <a:ext uri="{FF2B5EF4-FFF2-40B4-BE49-F238E27FC236}">
                <a16:creationId xmlns:a16="http://schemas.microsoft.com/office/drawing/2014/main" id="{13C0D9A9-12FF-290C-5FDA-4DA57C76FEC9}"/>
              </a:ext>
            </a:extLst>
          </p:cNvPr>
          <p:cNvSpPr>
            <a:spLocks noGrp="1"/>
          </p:cNvSpPr>
          <p:nvPr>
            <p:ph idx="1"/>
          </p:nvPr>
        </p:nvSpPr>
        <p:spPr/>
        <p:txBody>
          <a:bodyPr/>
          <a:lstStyle/>
          <a:p>
            <a:r>
              <a:rPr lang="en-US" dirty="0"/>
              <a:t>YOLOv8 Object Detection Model (</a:t>
            </a:r>
            <a:r>
              <a:rPr lang="en-US" dirty="0">
                <a:hlinkClick r:id="rId2"/>
              </a:rPr>
              <a:t>https://docs.ultralytics.com/</a:t>
            </a:r>
            <a:r>
              <a:rPr lang="en-US" dirty="0"/>
              <a:t>)</a:t>
            </a:r>
          </a:p>
          <a:p>
            <a:endParaRPr lang="en-IN" dirty="0"/>
          </a:p>
        </p:txBody>
      </p:sp>
      <p:pic>
        <p:nvPicPr>
          <p:cNvPr id="6" name="Picture 5">
            <a:extLst>
              <a:ext uri="{FF2B5EF4-FFF2-40B4-BE49-F238E27FC236}">
                <a16:creationId xmlns:a16="http://schemas.microsoft.com/office/drawing/2014/main" id="{1AAC56DF-9565-9123-DE3C-D6437C91F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0750" y="2717244"/>
            <a:ext cx="5430499" cy="4140756"/>
          </a:xfrm>
          <a:prstGeom prst="rect">
            <a:avLst/>
          </a:prstGeom>
        </p:spPr>
      </p:pic>
    </p:spTree>
    <p:extLst>
      <p:ext uri="{BB962C8B-B14F-4D97-AF65-F5344CB8AC3E}">
        <p14:creationId xmlns:p14="http://schemas.microsoft.com/office/powerpoint/2010/main" val="4078269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869B-FFF5-CB38-95BB-E73AC9584442}"/>
              </a:ext>
            </a:extLst>
          </p:cNvPr>
          <p:cNvSpPr>
            <a:spLocks noGrp="1"/>
          </p:cNvSpPr>
          <p:nvPr>
            <p:ph type="title"/>
          </p:nvPr>
        </p:nvSpPr>
        <p:spPr/>
        <p:txBody>
          <a:bodyPr/>
          <a:lstStyle/>
          <a:p>
            <a:r>
              <a:rPr lang="en-US" dirty="0"/>
              <a:t>MODEL TRAINING</a:t>
            </a:r>
            <a:endParaRPr lang="en-IN" dirty="0"/>
          </a:p>
        </p:txBody>
      </p:sp>
      <p:sp>
        <p:nvSpPr>
          <p:cNvPr id="3" name="Content Placeholder 2">
            <a:extLst>
              <a:ext uri="{FF2B5EF4-FFF2-40B4-BE49-F238E27FC236}">
                <a16:creationId xmlns:a16="http://schemas.microsoft.com/office/drawing/2014/main" id="{652AAD4D-F7F1-47C5-D69D-4817594100A1}"/>
              </a:ext>
            </a:extLst>
          </p:cNvPr>
          <p:cNvSpPr>
            <a:spLocks noGrp="1"/>
          </p:cNvSpPr>
          <p:nvPr>
            <p:ph idx="1"/>
          </p:nvPr>
        </p:nvSpPr>
        <p:spPr>
          <a:xfrm>
            <a:off x="249639" y="1912051"/>
            <a:ext cx="5400534" cy="4023360"/>
          </a:xfrm>
        </p:spPr>
        <p:txBody>
          <a:bodyPr>
            <a:normAutofit/>
          </a:bodyPr>
          <a:lstStyle/>
          <a:p>
            <a:pPr algn="just"/>
            <a:r>
              <a:rPr lang="en-US" sz="1800" dirty="0"/>
              <a:t>The model was trained on Vertex AI Notebook &amp; Google </a:t>
            </a:r>
            <a:r>
              <a:rPr lang="en-US" sz="1800" dirty="0" err="1"/>
              <a:t>Colab</a:t>
            </a:r>
            <a:r>
              <a:rPr lang="en-US" sz="1800" dirty="0"/>
              <a:t>, with 800+ images collected and labelled manually across the 2 classes in the YOLO format.</a:t>
            </a:r>
          </a:p>
          <a:p>
            <a:pPr algn="just"/>
            <a:r>
              <a:rPr lang="en-US" sz="1800" dirty="0"/>
              <a:t>The dataset was further augmented to include multiple scenarios for light, color, distortions etc.</a:t>
            </a:r>
            <a:endParaRPr lang="en-IN" sz="1800" dirty="0"/>
          </a:p>
          <a:p>
            <a:pPr algn="just"/>
            <a:endParaRPr lang="en-IN" sz="1800" dirty="0"/>
          </a:p>
        </p:txBody>
      </p:sp>
      <p:pic>
        <p:nvPicPr>
          <p:cNvPr id="8" name="Picture 7">
            <a:extLst>
              <a:ext uri="{FF2B5EF4-FFF2-40B4-BE49-F238E27FC236}">
                <a16:creationId xmlns:a16="http://schemas.microsoft.com/office/drawing/2014/main" id="{E3F6C315-828E-BFBA-D5F8-B459FBB40665}"/>
              </a:ext>
            </a:extLst>
          </p:cNvPr>
          <p:cNvPicPr>
            <a:picLocks noChangeAspect="1"/>
          </p:cNvPicPr>
          <p:nvPr/>
        </p:nvPicPr>
        <p:blipFill rotWithShape="1">
          <a:blip r:embed="rId2"/>
          <a:srcRect l="-1" t="50207" r="64647" b="1894"/>
          <a:stretch/>
        </p:blipFill>
        <p:spPr>
          <a:xfrm>
            <a:off x="127379" y="4094328"/>
            <a:ext cx="3222494" cy="2147613"/>
          </a:xfrm>
          <a:prstGeom prst="rect">
            <a:avLst/>
          </a:prstGeom>
        </p:spPr>
      </p:pic>
      <p:sp>
        <p:nvSpPr>
          <p:cNvPr id="9" name="TextBox 8">
            <a:extLst>
              <a:ext uri="{FF2B5EF4-FFF2-40B4-BE49-F238E27FC236}">
                <a16:creationId xmlns:a16="http://schemas.microsoft.com/office/drawing/2014/main" id="{73B533A9-55FC-B4F9-5FC9-45682EFB67E1}"/>
              </a:ext>
            </a:extLst>
          </p:cNvPr>
          <p:cNvSpPr txBox="1"/>
          <p:nvPr/>
        </p:nvSpPr>
        <p:spPr>
          <a:xfrm>
            <a:off x="1738626" y="4979956"/>
            <a:ext cx="1714500" cy="369332"/>
          </a:xfrm>
          <a:prstGeom prst="rect">
            <a:avLst/>
          </a:prstGeom>
          <a:noFill/>
        </p:spPr>
        <p:txBody>
          <a:bodyPr wrap="square" rtlCol="0">
            <a:spAutoFit/>
          </a:bodyPr>
          <a:lstStyle/>
          <a:p>
            <a:r>
              <a:rPr lang="en-US" dirty="0"/>
              <a:t>Final Model</a:t>
            </a:r>
            <a:endParaRPr lang="en-IN" dirty="0"/>
          </a:p>
        </p:txBody>
      </p:sp>
      <p:cxnSp>
        <p:nvCxnSpPr>
          <p:cNvPr id="10" name="Shape 547">
            <a:extLst>
              <a:ext uri="{FF2B5EF4-FFF2-40B4-BE49-F238E27FC236}">
                <a16:creationId xmlns:a16="http://schemas.microsoft.com/office/drawing/2014/main" id="{6177AC42-1158-6A9D-986A-886A407469C6}"/>
              </a:ext>
            </a:extLst>
          </p:cNvPr>
          <p:cNvCxnSpPr>
            <a:cxnSpLocks/>
          </p:cNvCxnSpPr>
          <p:nvPr/>
        </p:nvCxnSpPr>
        <p:spPr>
          <a:xfrm flipH="1">
            <a:off x="1343025" y="5136415"/>
            <a:ext cx="395601" cy="0"/>
          </a:xfrm>
          <a:prstGeom prst="straightConnector1">
            <a:avLst/>
          </a:prstGeom>
          <a:noFill/>
          <a:ln w="12700" cap="flat" cmpd="sng">
            <a:solidFill>
              <a:srgbClr val="4284F3"/>
            </a:solidFill>
            <a:prstDash val="solid"/>
            <a:round/>
            <a:headEnd type="none" w="med" len="med"/>
            <a:tailEnd type="triangle" w="med" len="med"/>
          </a:ln>
        </p:spPr>
      </p:cxnSp>
      <p:pic>
        <p:nvPicPr>
          <p:cNvPr id="6" name="Picture 5">
            <a:extLst>
              <a:ext uri="{FF2B5EF4-FFF2-40B4-BE49-F238E27FC236}">
                <a16:creationId xmlns:a16="http://schemas.microsoft.com/office/drawing/2014/main" id="{6575294E-1DF4-82E8-AEEB-475FDB7E1FCB}"/>
              </a:ext>
            </a:extLst>
          </p:cNvPr>
          <p:cNvPicPr>
            <a:picLocks noChangeAspect="1"/>
          </p:cNvPicPr>
          <p:nvPr/>
        </p:nvPicPr>
        <p:blipFill rotWithShape="1">
          <a:blip r:embed="rId3"/>
          <a:srcRect r="12506"/>
          <a:stretch/>
        </p:blipFill>
        <p:spPr>
          <a:xfrm>
            <a:off x="3941736" y="3429000"/>
            <a:ext cx="8000625" cy="2951384"/>
          </a:xfrm>
          <a:prstGeom prst="rect">
            <a:avLst/>
          </a:prstGeom>
        </p:spPr>
      </p:pic>
      <p:pic>
        <p:nvPicPr>
          <p:cNvPr id="12" name="Picture 11">
            <a:extLst>
              <a:ext uri="{FF2B5EF4-FFF2-40B4-BE49-F238E27FC236}">
                <a16:creationId xmlns:a16="http://schemas.microsoft.com/office/drawing/2014/main" id="{178CC064-DA13-FCA4-34D6-BDD25293794A}"/>
              </a:ext>
            </a:extLst>
          </p:cNvPr>
          <p:cNvPicPr>
            <a:picLocks noChangeAspect="1"/>
          </p:cNvPicPr>
          <p:nvPr/>
        </p:nvPicPr>
        <p:blipFill>
          <a:blip r:embed="rId4"/>
          <a:stretch>
            <a:fillRect/>
          </a:stretch>
        </p:blipFill>
        <p:spPr>
          <a:xfrm>
            <a:off x="5660255" y="237841"/>
            <a:ext cx="6282106" cy="2604346"/>
          </a:xfrm>
          <a:prstGeom prst="rect">
            <a:avLst/>
          </a:prstGeom>
        </p:spPr>
      </p:pic>
    </p:spTree>
    <p:extLst>
      <p:ext uri="{BB962C8B-B14F-4D97-AF65-F5344CB8AC3E}">
        <p14:creationId xmlns:p14="http://schemas.microsoft.com/office/powerpoint/2010/main" val="1726324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3FF3-54CE-2A49-3BCE-4D682F9B990F}"/>
              </a:ext>
            </a:extLst>
          </p:cNvPr>
          <p:cNvSpPr>
            <a:spLocks noGrp="1"/>
          </p:cNvSpPr>
          <p:nvPr>
            <p:ph type="title"/>
          </p:nvPr>
        </p:nvSpPr>
        <p:spPr/>
        <p:txBody>
          <a:bodyPr/>
          <a:lstStyle/>
          <a:p>
            <a:r>
              <a:rPr lang="en-US" dirty="0"/>
              <a:t>Sample Operation – Step 1</a:t>
            </a:r>
            <a:endParaRPr lang="en-IN" dirty="0"/>
          </a:p>
        </p:txBody>
      </p:sp>
      <p:sp>
        <p:nvSpPr>
          <p:cNvPr id="3" name="Content Placeholder 2">
            <a:extLst>
              <a:ext uri="{FF2B5EF4-FFF2-40B4-BE49-F238E27FC236}">
                <a16:creationId xmlns:a16="http://schemas.microsoft.com/office/drawing/2014/main" id="{1ECBD458-A946-1852-61BF-A40D235693BF}"/>
              </a:ext>
            </a:extLst>
          </p:cNvPr>
          <p:cNvSpPr>
            <a:spLocks noGrp="1"/>
          </p:cNvSpPr>
          <p:nvPr>
            <p:ph idx="1"/>
          </p:nvPr>
        </p:nvSpPr>
        <p:spPr/>
        <p:txBody>
          <a:bodyPr/>
          <a:lstStyle/>
          <a:p>
            <a:r>
              <a:rPr lang="en-US" dirty="0"/>
              <a:t>As an example, 2 videos were placed in a specific folder:</a:t>
            </a:r>
            <a:endParaRPr lang="en-IN" dirty="0"/>
          </a:p>
        </p:txBody>
      </p:sp>
      <p:pic>
        <p:nvPicPr>
          <p:cNvPr id="8" name="Picture 7">
            <a:extLst>
              <a:ext uri="{FF2B5EF4-FFF2-40B4-BE49-F238E27FC236}">
                <a16:creationId xmlns:a16="http://schemas.microsoft.com/office/drawing/2014/main" id="{255989D1-01EB-D192-0202-54D62B748734}"/>
              </a:ext>
            </a:extLst>
          </p:cNvPr>
          <p:cNvPicPr>
            <a:picLocks noChangeAspect="1"/>
          </p:cNvPicPr>
          <p:nvPr/>
        </p:nvPicPr>
        <p:blipFill>
          <a:blip r:embed="rId2"/>
          <a:stretch>
            <a:fillRect/>
          </a:stretch>
        </p:blipFill>
        <p:spPr>
          <a:xfrm>
            <a:off x="1333500" y="2803070"/>
            <a:ext cx="9525000" cy="3940198"/>
          </a:xfrm>
          <a:prstGeom prst="rect">
            <a:avLst/>
          </a:prstGeom>
        </p:spPr>
      </p:pic>
    </p:spTree>
    <p:extLst>
      <p:ext uri="{BB962C8B-B14F-4D97-AF65-F5344CB8AC3E}">
        <p14:creationId xmlns:p14="http://schemas.microsoft.com/office/powerpoint/2010/main" val="242778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1432B3-8578-BC91-FA1A-36CD04F2960A}"/>
              </a:ext>
            </a:extLst>
          </p:cNvPr>
          <p:cNvPicPr>
            <a:picLocks noChangeAspect="1"/>
          </p:cNvPicPr>
          <p:nvPr/>
        </p:nvPicPr>
        <p:blipFill>
          <a:blip r:embed="rId2"/>
          <a:stretch>
            <a:fillRect/>
          </a:stretch>
        </p:blipFill>
        <p:spPr>
          <a:xfrm>
            <a:off x="5241935" y="3864102"/>
            <a:ext cx="6572946" cy="2408682"/>
          </a:xfrm>
          <a:prstGeom prst="rect">
            <a:avLst/>
          </a:prstGeom>
        </p:spPr>
      </p:pic>
      <p:sp>
        <p:nvSpPr>
          <p:cNvPr id="2" name="Title 1">
            <a:extLst>
              <a:ext uri="{FF2B5EF4-FFF2-40B4-BE49-F238E27FC236}">
                <a16:creationId xmlns:a16="http://schemas.microsoft.com/office/drawing/2014/main" id="{64AE8C03-B05D-0B16-122F-BA26D5F29B9F}"/>
              </a:ext>
            </a:extLst>
          </p:cNvPr>
          <p:cNvSpPr>
            <a:spLocks noGrp="1"/>
          </p:cNvSpPr>
          <p:nvPr>
            <p:ph type="title"/>
          </p:nvPr>
        </p:nvSpPr>
        <p:spPr/>
        <p:txBody>
          <a:bodyPr/>
          <a:lstStyle/>
          <a:p>
            <a:r>
              <a:rPr lang="en-US" dirty="0"/>
              <a:t>Sample Operation – Step 2</a:t>
            </a:r>
            <a:endParaRPr lang="en-IN" dirty="0"/>
          </a:p>
        </p:txBody>
      </p:sp>
      <p:sp>
        <p:nvSpPr>
          <p:cNvPr id="3" name="Content Placeholder 2">
            <a:extLst>
              <a:ext uri="{FF2B5EF4-FFF2-40B4-BE49-F238E27FC236}">
                <a16:creationId xmlns:a16="http://schemas.microsoft.com/office/drawing/2014/main" id="{C6FCF1C6-AABE-9944-E7F9-7755D18B267A}"/>
              </a:ext>
            </a:extLst>
          </p:cNvPr>
          <p:cNvSpPr>
            <a:spLocks noGrp="1"/>
          </p:cNvSpPr>
          <p:nvPr>
            <p:ph idx="1"/>
          </p:nvPr>
        </p:nvSpPr>
        <p:spPr/>
        <p:txBody>
          <a:bodyPr/>
          <a:lstStyle/>
          <a:p>
            <a:r>
              <a:rPr lang="en-US" dirty="0"/>
              <a:t>After the model was run in the Vertex AI notebook, it created the detection images in separate folder for each video, with the image name as VideoName-Timestamp.jpg</a:t>
            </a:r>
            <a:endParaRPr lang="en-IN" dirty="0"/>
          </a:p>
        </p:txBody>
      </p:sp>
      <p:pic>
        <p:nvPicPr>
          <p:cNvPr id="8" name="Picture 7">
            <a:extLst>
              <a:ext uri="{FF2B5EF4-FFF2-40B4-BE49-F238E27FC236}">
                <a16:creationId xmlns:a16="http://schemas.microsoft.com/office/drawing/2014/main" id="{E668ABE2-DD51-04F9-00B2-887915D95737}"/>
              </a:ext>
            </a:extLst>
          </p:cNvPr>
          <p:cNvPicPr>
            <a:picLocks noChangeAspect="1"/>
          </p:cNvPicPr>
          <p:nvPr/>
        </p:nvPicPr>
        <p:blipFill>
          <a:blip r:embed="rId3"/>
          <a:stretch>
            <a:fillRect/>
          </a:stretch>
        </p:blipFill>
        <p:spPr>
          <a:xfrm>
            <a:off x="575844" y="3966210"/>
            <a:ext cx="4505325" cy="2343150"/>
          </a:xfrm>
          <a:prstGeom prst="rect">
            <a:avLst/>
          </a:prstGeom>
        </p:spPr>
      </p:pic>
      <p:cxnSp>
        <p:nvCxnSpPr>
          <p:cNvPr id="6" name="Shape 547">
            <a:extLst>
              <a:ext uri="{FF2B5EF4-FFF2-40B4-BE49-F238E27FC236}">
                <a16:creationId xmlns:a16="http://schemas.microsoft.com/office/drawing/2014/main" id="{9FA69F1E-A4F8-D72F-AB1D-EAD30130959B}"/>
              </a:ext>
            </a:extLst>
          </p:cNvPr>
          <p:cNvCxnSpPr>
            <a:cxnSpLocks/>
          </p:cNvCxnSpPr>
          <p:nvPr/>
        </p:nvCxnSpPr>
        <p:spPr>
          <a:xfrm>
            <a:off x="1875292" y="5833101"/>
            <a:ext cx="3039608" cy="0"/>
          </a:xfrm>
          <a:prstGeom prst="straightConnector1">
            <a:avLst/>
          </a:prstGeom>
          <a:noFill/>
          <a:ln w="12700" cap="flat" cmpd="sng">
            <a:solidFill>
              <a:srgbClr val="4284F3"/>
            </a:solidFill>
            <a:prstDash val="solid"/>
            <a:round/>
            <a:headEnd type="none" w="med" len="med"/>
            <a:tailEnd type="triangle" w="med" len="med"/>
          </a:ln>
        </p:spPr>
      </p:cxnSp>
    </p:spTree>
    <p:extLst>
      <p:ext uri="{BB962C8B-B14F-4D97-AF65-F5344CB8AC3E}">
        <p14:creationId xmlns:p14="http://schemas.microsoft.com/office/powerpoint/2010/main" val="2979847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4CFC-9817-6103-FB8C-4442F7DB894A}"/>
              </a:ext>
            </a:extLst>
          </p:cNvPr>
          <p:cNvSpPr>
            <a:spLocks noGrp="1"/>
          </p:cNvSpPr>
          <p:nvPr>
            <p:ph type="title"/>
          </p:nvPr>
        </p:nvSpPr>
        <p:spPr>
          <a:xfrm>
            <a:off x="1024128" y="585216"/>
            <a:ext cx="3097496" cy="1499616"/>
          </a:xfrm>
        </p:spPr>
        <p:txBody>
          <a:bodyPr/>
          <a:lstStyle/>
          <a:p>
            <a:r>
              <a:rPr lang="en-US" dirty="0"/>
              <a:t>Detection Code Used</a:t>
            </a:r>
            <a:endParaRPr lang="en-IN" dirty="0"/>
          </a:p>
        </p:txBody>
      </p:sp>
      <p:sp>
        <p:nvSpPr>
          <p:cNvPr id="5" name="TextBox 4">
            <a:extLst>
              <a:ext uri="{FF2B5EF4-FFF2-40B4-BE49-F238E27FC236}">
                <a16:creationId xmlns:a16="http://schemas.microsoft.com/office/drawing/2014/main" id="{B2B3296B-E58F-B25D-E49C-83F4B15CEB05}"/>
              </a:ext>
            </a:extLst>
          </p:cNvPr>
          <p:cNvSpPr txBox="1"/>
          <p:nvPr/>
        </p:nvSpPr>
        <p:spPr>
          <a:xfrm>
            <a:off x="3695086" y="0"/>
            <a:ext cx="8496914" cy="7017306"/>
          </a:xfrm>
          <a:prstGeom prst="rect">
            <a:avLst/>
          </a:prstGeom>
          <a:noFill/>
        </p:spPr>
        <p:txBody>
          <a:bodyPr wrap="square">
            <a:spAutoFit/>
          </a:bodyPr>
          <a:lstStyle/>
          <a:p>
            <a:r>
              <a:rPr lang="en-IN" sz="1000" b="0" dirty="0">
                <a:solidFill>
                  <a:srgbClr val="4B69C6"/>
                </a:solidFill>
                <a:effectLst/>
                <a:latin typeface="JetBrains Mono" panose="02000009000000000000" pitchFamily="49" charset="0"/>
              </a:rPr>
              <a:t>for</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blob</a:t>
            </a:r>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in</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blobs</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1" dirty="0">
                <a:solidFill>
                  <a:srgbClr val="AA3731"/>
                </a:solidFill>
                <a:effectLst/>
                <a:latin typeface="JetBrains Mono" panose="02000009000000000000" pitchFamily="49" charset="0"/>
              </a:rPr>
              <a:t>print</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blob</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if</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blob</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name</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endswith</a:t>
            </a:r>
            <a:r>
              <a:rPr lang="en-IN" sz="1000" b="0" dirty="0">
                <a:solidFill>
                  <a:srgbClr val="77777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.mp4</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video_name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basename</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blob</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name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video_path</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a:t>
            </a:r>
            <a:r>
              <a:rPr lang="en-IN" sz="1000" b="0" dirty="0" err="1">
                <a:solidFill>
                  <a:srgbClr val="448C27"/>
                </a:solidFill>
                <a:effectLst/>
                <a:latin typeface="JetBrains Mono" panose="02000009000000000000" pitchFamily="49" charset="0"/>
              </a:rPr>
              <a:t>"gs</a:t>
            </a:r>
            <a:r>
              <a:rPr lang="en-IN" sz="1000" b="0" dirty="0">
                <a:solidFill>
                  <a:srgbClr val="448C2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new_data_bucket_name</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blob</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name</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Download the video from Google Cloud Storage to the temporary local directory</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temp_video_path</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join</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temp_frames_dir</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video_name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blob</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download_to_filename</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temp_video_path</a:t>
            </a:r>
            <a:r>
              <a:rPr lang="en-IN" sz="1000" b="0" dirty="0">
                <a:solidFill>
                  <a:srgbClr val="77777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Create a folder to store detections for the current video</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video_detections_folder_name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splitext</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video_name</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video_detections_folder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join</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temp_frames_dir</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video_detections_folder_name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makedirs</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video_detections_folder</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exist_ok</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True</a:t>
            </a:r>
            <a:r>
              <a:rPr lang="en-IN" sz="1000" b="0" dirty="0">
                <a:solidFill>
                  <a:srgbClr val="77777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Open the video from the temporary local directory</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cap</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a:solidFill>
                  <a:srgbClr val="7A3E9D"/>
                </a:solidFill>
                <a:effectLst/>
                <a:latin typeface="JetBrains Mono" panose="02000009000000000000" pitchFamily="49" charset="0"/>
              </a:rPr>
              <a:t>cv2</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VideoCapture</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temp_video_path</a:t>
            </a:r>
            <a:r>
              <a:rPr lang="en-IN" sz="1000" b="0" dirty="0">
                <a:solidFill>
                  <a:srgbClr val="77777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Get the video's frames per second (fps) and set the </a:t>
            </a:r>
            <a:r>
              <a:rPr lang="en-IN" sz="1000" b="0" i="1" dirty="0" err="1">
                <a:solidFill>
                  <a:srgbClr val="AAAAAA"/>
                </a:solidFill>
                <a:effectLst/>
                <a:latin typeface="JetBrains Mono" panose="02000009000000000000" pitchFamily="49" charset="0"/>
              </a:rPr>
              <a:t>downsampling</a:t>
            </a:r>
            <a:r>
              <a:rPr lang="en-IN" sz="1000" b="0" i="1" dirty="0">
                <a:solidFill>
                  <a:srgbClr val="AAAAAA"/>
                </a:solidFill>
                <a:effectLst/>
                <a:latin typeface="JetBrains Mono" panose="02000009000000000000" pitchFamily="49" charset="0"/>
              </a:rPr>
              <a:t> rate</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fps</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get</a:t>
            </a:r>
            <a:r>
              <a:rPr lang="en-IN" sz="1000" b="0" dirty="0">
                <a:solidFill>
                  <a:srgbClr val="777777"/>
                </a:solidFill>
                <a:effectLst/>
                <a:latin typeface="JetBrains Mono" panose="02000009000000000000" pitchFamily="49" charset="0"/>
              </a:rPr>
              <a:t>(</a:t>
            </a:r>
            <a:r>
              <a:rPr lang="en-IN" sz="1000" b="1" dirty="0">
                <a:solidFill>
                  <a:srgbClr val="7A3E9D"/>
                </a:solidFill>
                <a:effectLst/>
                <a:latin typeface="JetBrains Mono" panose="02000009000000000000" pitchFamily="49" charset="0"/>
              </a:rPr>
              <a:t>cv2</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CAP_PROP_FPS</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downsampling_rate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a:solidFill>
                  <a:srgbClr val="AA3731"/>
                </a:solidFill>
                <a:effectLst/>
                <a:latin typeface="JetBrains Mono" panose="02000009000000000000" pitchFamily="49" charset="0"/>
              </a:rPr>
              <a:t>max</a:t>
            </a:r>
            <a:r>
              <a:rPr lang="en-IN" sz="1000" b="0" dirty="0">
                <a:solidFill>
                  <a:srgbClr val="777777"/>
                </a:solidFill>
                <a:effectLst/>
                <a:latin typeface="JetBrains Mono" panose="02000009000000000000" pitchFamily="49" charset="0"/>
              </a:rPr>
              <a:t>(</a:t>
            </a:r>
            <a:r>
              <a:rPr lang="en-IN" sz="1000" b="1" dirty="0">
                <a:solidFill>
                  <a:srgbClr val="7A3E9D"/>
                </a:solidFill>
                <a:effectLst/>
                <a:latin typeface="JetBrains Mono" panose="02000009000000000000" pitchFamily="49" charset="0"/>
              </a:rPr>
              <a:t>int</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fps</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min_time_difference</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1</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seconds</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frame_counter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0</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Calculate the </a:t>
            </a:r>
            <a:r>
              <a:rPr lang="en-IN" sz="1000" b="0" i="1" dirty="0" err="1">
                <a:solidFill>
                  <a:srgbClr val="AAAAAA"/>
                </a:solidFill>
                <a:effectLst/>
                <a:latin typeface="JetBrains Mono" panose="02000009000000000000" pitchFamily="49" charset="0"/>
              </a:rPr>
              <a:t>fps_multiplier</a:t>
            </a:r>
            <a:r>
              <a:rPr lang="en-IN" sz="1000" b="0" i="1" dirty="0">
                <a:solidFill>
                  <a:srgbClr val="AAAAAA"/>
                </a:solidFill>
                <a:effectLst/>
                <a:latin typeface="JetBrains Mono" panose="02000009000000000000" pitchFamily="49" charset="0"/>
              </a:rPr>
              <a:t> correctly</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fps_multiplier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1.0</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fps</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while</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isOpened</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ret</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curr_frame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read</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if</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not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ret</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break</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Only process the frame if it is within the </a:t>
            </a:r>
            <a:r>
              <a:rPr lang="en-IN" sz="1000" b="0" i="1" dirty="0" err="1">
                <a:solidFill>
                  <a:srgbClr val="AAAAAA"/>
                </a:solidFill>
                <a:effectLst/>
                <a:latin typeface="JetBrains Mono" panose="02000009000000000000" pitchFamily="49" charset="0"/>
              </a:rPr>
              <a:t>downsampling</a:t>
            </a:r>
            <a:r>
              <a:rPr lang="en-IN" sz="1000" b="0" i="1" dirty="0">
                <a:solidFill>
                  <a:srgbClr val="AAAAAA"/>
                </a:solidFill>
                <a:effectLst/>
                <a:latin typeface="JetBrains Mono" panose="02000009000000000000" pitchFamily="49" charset="0"/>
              </a:rPr>
              <a:t> rate</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if</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frame_counter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downsampling_rate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result</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model</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curr_frame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for</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res</a:t>
            </a:r>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in</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result</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boxes</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res</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boxes</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cpu</a:t>
            </a:r>
            <a:r>
              <a:rPr lang="en-IN" sz="1000" b="0" dirty="0">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numpy</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for</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i</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box</a:t>
            </a:r>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in</a:t>
            </a:r>
            <a:r>
              <a:rPr lang="en-IN" sz="1000" b="0" dirty="0">
                <a:solidFill>
                  <a:srgbClr val="333333"/>
                </a:solidFill>
                <a:effectLst/>
                <a:latin typeface="JetBrains Mono" panose="02000009000000000000" pitchFamily="49" charset="0"/>
              </a:rPr>
              <a:t> </a:t>
            </a:r>
            <a:r>
              <a:rPr lang="en-IN" sz="1000" b="1" dirty="0">
                <a:solidFill>
                  <a:srgbClr val="7A3E9D"/>
                </a:solidFill>
                <a:effectLst/>
                <a:latin typeface="JetBrains Mono" panose="02000009000000000000" pitchFamily="49" charset="0"/>
              </a:rPr>
              <a:t>enumerate</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boxes</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4B69C6"/>
                </a:solidFill>
                <a:effectLst/>
                <a:latin typeface="JetBrains Mono" panose="02000009000000000000" pitchFamily="49" charset="0"/>
              </a:rPr>
              <a:t>if</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box</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conf</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&gt;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0.7</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res_plotted</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res</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plot</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conf</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False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current_frame_timestamp</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get</a:t>
            </a:r>
            <a:r>
              <a:rPr lang="en-IN" sz="1000" b="0" dirty="0">
                <a:solidFill>
                  <a:srgbClr val="777777"/>
                </a:solidFill>
                <a:effectLst/>
                <a:latin typeface="JetBrains Mono" panose="02000009000000000000" pitchFamily="49" charset="0"/>
              </a:rPr>
              <a:t>(</a:t>
            </a:r>
            <a:r>
              <a:rPr lang="en-IN" sz="1000" b="1" dirty="0">
                <a:solidFill>
                  <a:srgbClr val="7A3E9D"/>
                </a:solidFill>
                <a:effectLst/>
                <a:latin typeface="JetBrains Mono" panose="02000009000000000000" pitchFamily="49" charset="0"/>
              </a:rPr>
              <a:t>cv2</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CAP_PROP_POS_MSEC</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fps_multiplier</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timedelta_obj</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a:solidFill>
                  <a:srgbClr val="7A3E9D"/>
                </a:solidFill>
                <a:effectLst/>
                <a:latin typeface="JetBrains Mono" panose="02000009000000000000" pitchFamily="49" charset="0"/>
              </a:rPr>
              <a:t>str</a:t>
            </a:r>
            <a:r>
              <a:rPr lang="en-IN" sz="1000" b="0" dirty="0">
                <a:solidFill>
                  <a:srgbClr val="777777"/>
                </a:solidFill>
                <a:effectLst/>
                <a:latin typeface="JetBrains Mono" panose="02000009000000000000" pitchFamily="49" charset="0"/>
              </a:rPr>
              <a:t>(</a:t>
            </a:r>
            <a:r>
              <a:rPr lang="en-IN" sz="1000" b="1" dirty="0" err="1">
                <a:solidFill>
                  <a:srgbClr val="7A3E9D"/>
                </a:solidFill>
                <a:effectLst/>
                <a:latin typeface="JetBrains Mono" panose="02000009000000000000" pitchFamily="49" charset="0"/>
              </a:rPr>
              <a:t>datetime</a:t>
            </a:r>
            <a:r>
              <a:rPr lang="en-IN" sz="1000" b="0" dirty="0" err="1">
                <a:solidFill>
                  <a:srgbClr val="777777"/>
                </a:solidFill>
                <a:effectLst/>
                <a:latin typeface="JetBrains Mono" panose="02000009000000000000" pitchFamily="49" charset="0"/>
              </a:rPr>
              <a:t>.</a:t>
            </a:r>
            <a:r>
              <a:rPr lang="en-IN" sz="1000" b="1" dirty="0" err="1">
                <a:solidFill>
                  <a:srgbClr val="7A3E9D"/>
                </a:solidFill>
                <a:effectLst/>
                <a:latin typeface="JetBrains Mono" panose="02000009000000000000" pitchFamily="49" charset="0"/>
              </a:rPr>
              <a:t>timedelta</a:t>
            </a:r>
            <a:r>
              <a:rPr lang="en-IN" sz="1000" b="0" dirty="0">
                <a:solidFill>
                  <a:srgbClr val="77777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seconds</a:t>
            </a:r>
            <a:r>
              <a:rPr lang="en-IN" sz="1000" b="0" dirty="0">
                <a:solidFill>
                  <a:srgbClr val="777777"/>
                </a:solidFill>
                <a:effectLst/>
                <a:latin typeface="JetBrains Mono" panose="02000009000000000000" pitchFamily="49" charset="0"/>
              </a:rPr>
              <a:t>=</a:t>
            </a:r>
            <a:r>
              <a:rPr lang="en-IN" sz="1000" b="1" dirty="0">
                <a:solidFill>
                  <a:srgbClr val="AA3731"/>
                </a:solidFill>
                <a:effectLst/>
                <a:latin typeface="JetBrains Mono" panose="02000009000000000000" pitchFamily="49" charset="0"/>
              </a:rPr>
              <a:t>round</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current_frame_timestamp</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1000</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1</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x</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timedelta_obj</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split</a:t>
            </a:r>
            <a:r>
              <a:rPr lang="en-IN" sz="1000" b="0" dirty="0">
                <a:solidFill>
                  <a:srgbClr val="77777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hh</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mm</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ss</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x</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0</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x</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1</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x</a:t>
            </a:r>
            <a:r>
              <a:rPr lang="en-IN" sz="1000" b="0" dirty="0">
                <a:solidFill>
                  <a:srgbClr val="77777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2</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filename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a:t>
            </a:r>
            <a:r>
              <a:rPr lang="en-IN" sz="1000" b="0" dirty="0">
                <a:solidFill>
                  <a:srgbClr val="448C27"/>
                </a:solidFill>
                <a:effectLst/>
                <a:latin typeface="JetBrains Mono" panose="02000009000000000000" pitchFamily="49" charset="0"/>
              </a:rPr>
              <a:t>"</a:t>
            </a:r>
            <a:r>
              <a:rPr lang="en-IN" sz="1000" b="0" dirty="0">
                <a:solidFill>
                  <a:srgbClr val="9C5D2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video_name</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 Timestamp - </a:t>
            </a:r>
            <a:r>
              <a:rPr lang="en-IN" sz="1000" b="0" dirty="0">
                <a:solidFill>
                  <a:srgbClr val="9C5D2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hh</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 Hours, </a:t>
            </a:r>
            <a:r>
              <a:rPr lang="en-IN" sz="1000" b="0" dirty="0">
                <a:solidFill>
                  <a:srgbClr val="9C5D2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mm</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 Minutes, </a:t>
            </a:r>
            <a:r>
              <a:rPr lang="en-IN" sz="1000" b="0" dirty="0">
                <a:solidFill>
                  <a:srgbClr val="9C5D27"/>
                </a:solidFill>
                <a:effectLst/>
                <a:latin typeface="JetBrains Mono" panose="02000009000000000000" pitchFamily="49" charset="0"/>
              </a:rPr>
              <a:t>{</a:t>
            </a:r>
            <a:r>
              <a:rPr lang="en-IN" sz="1000" b="0" dirty="0">
                <a:solidFill>
                  <a:srgbClr val="7A3E9D"/>
                </a:solidFill>
                <a:effectLst/>
                <a:latin typeface="JetBrains Mono" panose="02000009000000000000" pitchFamily="49" charset="0"/>
              </a:rPr>
              <a:t>ss</a:t>
            </a:r>
            <a:r>
              <a:rPr lang="en-IN" sz="1000" b="0" dirty="0">
                <a:solidFill>
                  <a:srgbClr val="9C5D2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 Seconds.jpg"</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output_filename</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1" dirty="0" err="1">
                <a:solidFill>
                  <a:srgbClr val="7A3E9D"/>
                </a:solidFill>
                <a:effectLst/>
                <a:latin typeface="JetBrains Mono" panose="02000009000000000000" pitchFamily="49" charset="0"/>
              </a:rPr>
              <a:t>os</a:t>
            </a:r>
            <a:r>
              <a:rPr lang="en-IN" sz="1000" b="0" dirty="0" err="1">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path</a:t>
            </a:r>
            <a:r>
              <a:rPr lang="en-IN" sz="1000" b="0" dirty="0" err="1">
                <a:solidFill>
                  <a:srgbClr val="777777"/>
                </a:solidFill>
                <a:effectLst/>
                <a:latin typeface="JetBrains Mono" panose="02000009000000000000" pitchFamily="49" charset="0"/>
              </a:rPr>
              <a:t>.</a:t>
            </a:r>
            <a:r>
              <a:rPr lang="en-IN" sz="1000" b="1" dirty="0" err="1">
                <a:solidFill>
                  <a:srgbClr val="AA3731"/>
                </a:solidFill>
                <a:effectLst/>
                <a:latin typeface="JetBrains Mono" panose="02000009000000000000" pitchFamily="49" charset="0"/>
              </a:rPr>
              <a:t>join</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video_detections_folder</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7A3E9D"/>
                </a:solidFill>
                <a:effectLst/>
                <a:latin typeface="JetBrains Mono" panose="02000009000000000000" pitchFamily="49" charset="0"/>
              </a:rPr>
              <a:t>filename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1" dirty="0">
                <a:solidFill>
                  <a:srgbClr val="7A3E9D"/>
                </a:solidFill>
                <a:effectLst/>
                <a:latin typeface="JetBrains Mono" panose="02000009000000000000" pitchFamily="49" charset="0"/>
              </a:rPr>
              <a:t>cv2</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imwrite</a:t>
            </a:r>
            <a:r>
              <a:rPr lang="en-IN" sz="1000" b="0" dirty="0">
                <a:solidFill>
                  <a:srgbClr val="777777"/>
                </a:solidFill>
                <a:effectLst/>
                <a:latin typeface="JetBrains Mono" panose="02000009000000000000" pitchFamily="49" charset="0"/>
              </a:rPr>
              <a:t>(</a:t>
            </a:r>
            <a:r>
              <a:rPr lang="en-IN" sz="1000" b="0" dirty="0" err="1">
                <a:solidFill>
                  <a:srgbClr val="7A3E9D"/>
                </a:solidFill>
                <a:effectLst/>
                <a:latin typeface="JetBrains Mono" panose="02000009000000000000" pitchFamily="49" charset="0"/>
              </a:rPr>
              <a:t>output_filename</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res_plotted</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1" dirty="0">
                <a:solidFill>
                  <a:srgbClr val="AA3731"/>
                </a:solidFill>
                <a:effectLst/>
                <a:latin typeface="JetBrains Mono" panose="02000009000000000000" pitchFamily="49" charset="0"/>
              </a:rPr>
              <a:t>print</a:t>
            </a:r>
            <a:r>
              <a:rPr lang="en-IN" sz="1000" b="0" dirty="0">
                <a:solidFill>
                  <a:srgbClr val="777777"/>
                </a:solidFill>
                <a:effectLst/>
                <a:latin typeface="JetBrains Mono" panose="02000009000000000000" pitchFamily="49" charset="0"/>
              </a:rPr>
              <a:t>("</a:t>
            </a:r>
            <a:r>
              <a:rPr lang="en-IN" sz="1000" b="0" dirty="0">
                <a:solidFill>
                  <a:srgbClr val="448C27"/>
                </a:solidFill>
                <a:effectLst/>
                <a:latin typeface="JetBrains Mono" panose="02000009000000000000" pitchFamily="49" charset="0"/>
              </a:rPr>
              <a:t>Saved frame:</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output_filename</a:t>
            </a:r>
            <a:r>
              <a:rPr lang="en-IN" sz="1000" b="0" dirty="0">
                <a:solidFill>
                  <a:srgbClr val="777777"/>
                </a:solidFill>
                <a:effectLst/>
                <a:latin typeface="JetBrains Mono" panose="02000009000000000000" pitchFamily="49" charset="0"/>
              </a:rPr>
              <a:t>)</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i="1" dirty="0">
                <a:solidFill>
                  <a:srgbClr val="AAAAAA"/>
                </a:solidFill>
                <a:effectLst/>
                <a:latin typeface="JetBrains Mono" panose="02000009000000000000" pitchFamily="49" charset="0"/>
              </a:rPr>
              <a:t># Increment the frame counter</a:t>
            </a:r>
            <a:endParaRPr lang="en-IN" sz="1000" b="0" dirty="0">
              <a:solidFill>
                <a:srgbClr val="333333"/>
              </a:solidFill>
              <a:effectLst/>
              <a:latin typeface="JetBrains Mono" panose="02000009000000000000" pitchFamily="49" charset="0"/>
            </a:endParaRPr>
          </a:p>
          <a:p>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frame_counter</a:t>
            </a:r>
            <a:r>
              <a:rPr lang="en-IN" sz="1000" b="0" dirty="0">
                <a:solidFill>
                  <a:srgbClr val="333333"/>
                </a:solidFill>
                <a:effectLst/>
                <a:latin typeface="JetBrains Mono" panose="02000009000000000000" pitchFamily="49" charset="0"/>
              </a:rPr>
              <a:t> </a:t>
            </a:r>
            <a:r>
              <a:rPr lang="en-IN" sz="1000" b="0" dirty="0">
                <a:solidFill>
                  <a:srgbClr val="777777"/>
                </a:solidFill>
                <a:effectLst/>
                <a:latin typeface="JetBrains Mono" panose="02000009000000000000" pitchFamily="49" charset="0"/>
              </a:rPr>
              <a:t>+=</a:t>
            </a:r>
            <a:r>
              <a:rPr lang="en-IN" sz="1000" b="0" dirty="0">
                <a:solidFill>
                  <a:srgbClr val="333333"/>
                </a:solidFill>
                <a:effectLst/>
                <a:latin typeface="JetBrains Mono" panose="02000009000000000000" pitchFamily="49" charset="0"/>
              </a:rPr>
              <a:t> </a:t>
            </a:r>
            <a:r>
              <a:rPr lang="en-IN" sz="1000" b="0" dirty="0">
                <a:solidFill>
                  <a:srgbClr val="9C5D27"/>
                </a:solidFill>
                <a:effectLst/>
                <a:latin typeface="JetBrains Mono" panose="02000009000000000000" pitchFamily="49" charset="0"/>
              </a:rPr>
              <a:t>1</a:t>
            </a:r>
            <a:br>
              <a:rPr lang="en-IN" sz="1000" b="0" dirty="0">
                <a:solidFill>
                  <a:srgbClr val="333333"/>
                </a:solidFill>
                <a:effectLst/>
                <a:latin typeface="JetBrains Mono" panose="02000009000000000000" pitchFamily="49" charset="0"/>
              </a:rPr>
            </a:br>
            <a:r>
              <a:rPr lang="en-IN" sz="1000" b="0" dirty="0">
                <a:solidFill>
                  <a:srgbClr val="333333"/>
                </a:solidFill>
                <a:effectLst/>
                <a:latin typeface="JetBrains Mono" panose="02000009000000000000" pitchFamily="49" charset="0"/>
              </a:rPr>
              <a:t>        </a:t>
            </a:r>
            <a:r>
              <a:rPr lang="en-IN" sz="1000" b="0" dirty="0" err="1">
                <a:solidFill>
                  <a:srgbClr val="7A3E9D"/>
                </a:solidFill>
                <a:effectLst/>
                <a:latin typeface="JetBrains Mono" panose="02000009000000000000" pitchFamily="49" charset="0"/>
              </a:rPr>
              <a:t>cap</a:t>
            </a:r>
            <a:r>
              <a:rPr lang="en-IN" sz="1000" b="0" dirty="0" err="1">
                <a:solidFill>
                  <a:srgbClr val="777777"/>
                </a:solidFill>
                <a:effectLst/>
                <a:latin typeface="JetBrains Mono" panose="02000009000000000000" pitchFamily="49" charset="0"/>
              </a:rPr>
              <a:t>.</a:t>
            </a:r>
            <a:r>
              <a:rPr lang="en-IN" sz="1000" b="0" dirty="0" err="1">
                <a:solidFill>
                  <a:srgbClr val="333333"/>
                </a:solidFill>
                <a:effectLst/>
                <a:latin typeface="JetBrains Mono" panose="02000009000000000000" pitchFamily="49" charset="0"/>
              </a:rPr>
              <a:t>release</a:t>
            </a:r>
            <a:r>
              <a:rPr lang="en-IN" sz="1000" b="0" dirty="0">
                <a:solidFill>
                  <a:srgbClr val="777777"/>
                </a:solidFill>
                <a:effectLst/>
                <a:latin typeface="JetBrains Mono" panose="02000009000000000000" pitchFamily="49" charset="0"/>
              </a:rPr>
              <a:t>()</a:t>
            </a:r>
            <a:endParaRPr lang="en-IN" sz="1000" b="0" dirty="0">
              <a:solidFill>
                <a:srgbClr val="333333"/>
              </a:solidFill>
              <a:effectLst/>
              <a:latin typeface="JetBrains Mono" panose="02000009000000000000" pitchFamily="49" charset="0"/>
            </a:endParaRPr>
          </a:p>
        </p:txBody>
      </p:sp>
    </p:spTree>
    <p:extLst>
      <p:ext uri="{BB962C8B-B14F-4D97-AF65-F5344CB8AC3E}">
        <p14:creationId xmlns:p14="http://schemas.microsoft.com/office/powerpoint/2010/main" val="3276867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948-B6D9-D65D-3137-52CFF6C1E8D7}"/>
              </a:ext>
            </a:extLst>
          </p:cNvPr>
          <p:cNvSpPr>
            <a:spLocks noGrp="1"/>
          </p:cNvSpPr>
          <p:nvPr>
            <p:ph type="title"/>
          </p:nvPr>
        </p:nvSpPr>
        <p:spPr/>
        <p:txBody>
          <a:bodyPr/>
          <a:lstStyle/>
          <a:p>
            <a:r>
              <a:rPr lang="en-US" dirty="0"/>
              <a:t>RESULTS (DETECTION)</a:t>
            </a:r>
            <a:endParaRPr lang="en-IN" dirty="0"/>
          </a:p>
        </p:txBody>
      </p:sp>
      <p:pic>
        <p:nvPicPr>
          <p:cNvPr id="8" name="Picture 7">
            <a:extLst>
              <a:ext uri="{FF2B5EF4-FFF2-40B4-BE49-F238E27FC236}">
                <a16:creationId xmlns:a16="http://schemas.microsoft.com/office/drawing/2014/main" id="{51A8F4A7-F348-801E-A6E2-AF82FE15F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45" y="2040341"/>
            <a:ext cx="5677219" cy="3193436"/>
          </a:xfrm>
          <a:prstGeom prst="rect">
            <a:avLst/>
          </a:prstGeom>
        </p:spPr>
      </p:pic>
      <p:pic>
        <p:nvPicPr>
          <p:cNvPr id="12" name="Picture 11">
            <a:extLst>
              <a:ext uri="{FF2B5EF4-FFF2-40B4-BE49-F238E27FC236}">
                <a16:creationId xmlns:a16="http://schemas.microsoft.com/office/drawing/2014/main" id="{BC1CD358-832E-CBEA-FC89-36BDEC3E1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164" y="57658"/>
            <a:ext cx="6096000" cy="3429000"/>
          </a:xfrm>
          <a:prstGeom prst="rect">
            <a:avLst/>
          </a:prstGeom>
        </p:spPr>
      </p:pic>
      <p:pic>
        <p:nvPicPr>
          <p:cNvPr id="15" name="Picture 14">
            <a:extLst>
              <a:ext uri="{FF2B5EF4-FFF2-40B4-BE49-F238E27FC236}">
                <a16:creationId xmlns:a16="http://schemas.microsoft.com/office/drawing/2014/main" id="{5BD0A1DF-16A9-B59F-BDD6-80274E0DF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4164" y="3429000"/>
            <a:ext cx="6096000" cy="3429000"/>
          </a:xfrm>
          <a:prstGeom prst="rect">
            <a:avLst/>
          </a:prstGeom>
        </p:spPr>
      </p:pic>
    </p:spTree>
    <p:extLst>
      <p:ext uri="{BB962C8B-B14F-4D97-AF65-F5344CB8AC3E}">
        <p14:creationId xmlns:p14="http://schemas.microsoft.com/office/powerpoint/2010/main" val="3043567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3AB9-C569-F07F-3177-AEB00AC0127E}"/>
              </a:ext>
            </a:extLst>
          </p:cNvPr>
          <p:cNvSpPr>
            <a:spLocks noGrp="1"/>
          </p:cNvSpPr>
          <p:nvPr>
            <p:ph type="title"/>
          </p:nvPr>
        </p:nvSpPr>
        <p:spPr/>
        <p:txBody>
          <a:bodyPr/>
          <a:lstStyle/>
          <a:p>
            <a:r>
              <a:rPr lang="en-US" dirty="0"/>
              <a:t>Suggested Changes</a:t>
            </a:r>
            <a:endParaRPr lang="en-IN" dirty="0"/>
          </a:p>
        </p:txBody>
      </p:sp>
      <p:sp>
        <p:nvSpPr>
          <p:cNvPr id="3" name="Content Placeholder 2">
            <a:extLst>
              <a:ext uri="{FF2B5EF4-FFF2-40B4-BE49-F238E27FC236}">
                <a16:creationId xmlns:a16="http://schemas.microsoft.com/office/drawing/2014/main" id="{68F4E3AC-5FD0-2333-C474-A5684C0BA212}"/>
              </a:ext>
            </a:extLst>
          </p:cNvPr>
          <p:cNvSpPr>
            <a:spLocks noGrp="1"/>
          </p:cNvSpPr>
          <p:nvPr>
            <p:ph idx="1"/>
          </p:nvPr>
        </p:nvSpPr>
        <p:spPr/>
        <p:txBody>
          <a:bodyPr/>
          <a:lstStyle/>
          <a:p>
            <a:pPr algn="just">
              <a:buFont typeface="Arial" panose="020B0604020202020204" pitchFamily="34" charset="0"/>
              <a:buChar char="•"/>
            </a:pPr>
            <a:r>
              <a:rPr lang="en-US" dirty="0"/>
              <a:t>Training the model with better data i.e. top view data taken from a drone, with classes simulated in real time.</a:t>
            </a:r>
          </a:p>
          <a:p>
            <a:pPr algn="just">
              <a:buFont typeface="Arial" panose="020B0604020202020204" pitchFamily="34" charset="0"/>
              <a:buChar char="•"/>
            </a:pPr>
            <a:r>
              <a:rPr lang="en-US" dirty="0"/>
              <a:t>Training for multiple classes i.e. other dangers e.g. sharks</a:t>
            </a:r>
          </a:p>
          <a:p>
            <a:pPr algn="just">
              <a:buFont typeface="Arial" panose="020B0604020202020204" pitchFamily="34" charset="0"/>
              <a:buChar char="•"/>
            </a:pPr>
            <a:r>
              <a:rPr lang="en-US" dirty="0"/>
              <a:t>Training for multiple angles i.e. looking down from drone, looking straight etc.</a:t>
            </a:r>
          </a:p>
          <a:p>
            <a:pPr algn="just">
              <a:buFont typeface="Arial" panose="020B0604020202020204" pitchFamily="34" charset="0"/>
              <a:buChar char="•"/>
            </a:pPr>
            <a:r>
              <a:rPr lang="en-US" dirty="0"/>
              <a:t>Deployment of Android Devices on the Drone using Raspberry Pi, instead of expensive drone cameras.</a:t>
            </a:r>
          </a:p>
          <a:p>
            <a:pPr algn="just">
              <a:buFont typeface="Arial" panose="020B0604020202020204" pitchFamily="34" charset="0"/>
              <a:buChar char="•"/>
            </a:pPr>
            <a:r>
              <a:rPr lang="en-US" dirty="0"/>
              <a:t>Drones can also carry first aid kit and small supplies, that can be dropped to people who need them in the interim the rescue people come.</a:t>
            </a:r>
            <a:endParaRPr lang="en-IN" dirty="0"/>
          </a:p>
        </p:txBody>
      </p:sp>
    </p:spTree>
    <p:extLst>
      <p:ext uri="{BB962C8B-B14F-4D97-AF65-F5344CB8AC3E}">
        <p14:creationId xmlns:p14="http://schemas.microsoft.com/office/powerpoint/2010/main" val="2966750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9B8AD-4D58-7519-3C99-79E7D6C0CAB4}"/>
              </a:ext>
            </a:extLst>
          </p:cNvPr>
          <p:cNvSpPr>
            <a:spLocks noGrp="1"/>
          </p:cNvSpPr>
          <p:nvPr>
            <p:ph type="title"/>
          </p:nvPr>
        </p:nvSpPr>
        <p:spPr/>
        <p:txBody>
          <a:bodyPr>
            <a:normAutofit fontScale="90000"/>
          </a:bodyPr>
          <a:lstStyle/>
          <a:p>
            <a:r>
              <a:rPr lang="en-US" dirty="0"/>
              <a:t>Driver Drowsiness Detection</a:t>
            </a:r>
            <a:endParaRPr lang="en-IN" dirty="0"/>
          </a:p>
        </p:txBody>
      </p:sp>
      <p:sp>
        <p:nvSpPr>
          <p:cNvPr id="3" name="TextBox 2">
            <a:extLst>
              <a:ext uri="{FF2B5EF4-FFF2-40B4-BE49-F238E27FC236}">
                <a16:creationId xmlns:a16="http://schemas.microsoft.com/office/drawing/2014/main" id="{A8976162-7FA7-4322-0D37-1584C5C5252D}"/>
              </a:ext>
            </a:extLst>
          </p:cNvPr>
          <p:cNvSpPr txBox="1"/>
          <p:nvPr/>
        </p:nvSpPr>
        <p:spPr>
          <a:xfrm>
            <a:off x="2400300" y="4585227"/>
            <a:ext cx="7391399" cy="1754326"/>
          </a:xfrm>
          <a:prstGeom prst="rect">
            <a:avLst/>
          </a:prstGeom>
          <a:noFill/>
        </p:spPr>
        <p:txBody>
          <a:bodyPr wrap="square">
            <a:spAutoFit/>
          </a:bodyPr>
          <a:lstStyle/>
          <a:p>
            <a:pPr algn="ctr"/>
            <a:r>
              <a:rPr lang="en-US" dirty="0" err="1">
                <a:solidFill>
                  <a:schemeClr val="bg1"/>
                </a:solidFill>
              </a:rPr>
              <a:t>UseCase</a:t>
            </a:r>
            <a:r>
              <a:rPr lang="en-US" dirty="0">
                <a:solidFill>
                  <a:schemeClr val="bg1"/>
                </a:solidFill>
              </a:rPr>
              <a:t> Type: </a:t>
            </a:r>
          </a:p>
          <a:p>
            <a:r>
              <a:rPr lang="en-US" dirty="0">
                <a:solidFill>
                  <a:schemeClr val="bg1"/>
                </a:solidFill>
              </a:rPr>
              <a:t>Model Deployment : Edge Device (Vehicle Dash Camera)</a:t>
            </a:r>
          </a:p>
          <a:p>
            <a:r>
              <a:rPr lang="en-US" dirty="0">
                <a:solidFill>
                  <a:schemeClr val="bg1"/>
                </a:solidFill>
              </a:rPr>
              <a:t>Detection : Edge Device</a:t>
            </a:r>
          </a:p>
          <a:p>
            <a:r>
              <a:rPr lang="en-US" dirty="0">
                <a:solidFill>
                  <a:schemeClr val="bg1"/>
                </a:solidFill>
              </a:rPr>
              <a:t>Storage : Edge Device, Cloud</a:t>
            </a:r>
          </a:p>
          <a:p>
            <a:r>
              <a:rPr lang="en-US" dirty="0">
                <a:solidFill>
                  <a:schemeClr val="bg1"/>
                </a:solidFill>
              </a:rPr>
              <a:t>Action Taken : On Device (Raising Car Alarm, Stopping Car)</a:t>
            </a:r>
          </a:p>
          <a:p>
            <a:endParaRPr lang="en-US" dirty="0">
              <a:solidFill>
                <a:schemeClr val="bg1"/>
              </a:solidFill>
            </a:endParaRPr>
          </a:p>
        </p:txBody>
      </p:sp>
    </p:spTree>
    <p:extLst>
      <p:ext uri="{BB962C8B-B14F-4D97-AF65-F5344CB8AC3E}">
        <p14:creationId xmlns:p14="http://schemas.microsoft.com/office/powerpoint/2010/main" val="459337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78DA-A4AB-1C31-DC4B-A7ACFC9817D1}"/>
              </a:ext>
            </a:extLst>
          </p:cNvPr>
          <p:cNvSpPr>
            <a:spLocks noGrp="1"/>
          </p:cNvSpPr>
          <p:nvPr>
            <p:ph type="title"/>
          </p:nvPr>
        </p:nvSpPr>
        <p:spPr/>
        <p:txBody>
          <a:bodyPr/>
          <a:lstStyle/>
          <a:p>
            <a:r>
              <a:rPr lang="en-US" dirty="0"/>
              <a:t>Overview</a:t>
            </a:r>
            <a:endParaRPr lang="en-IN" dirty="0"/>
          </a:p>
        </p:txBody>
      </p:sp>
      <p:sp>
        <p:nvSpPr>
          <p:cNvPr id="3" name="Content Placeholder 2">
            <a:extLst>
              <a:ext uri="{FF2B5EF4-FFF2-40B4-BE49-F238E27FC236}">
                <a16:creationId xmlns:a16="http://schemas.microsoft.com/office/drawing/2014/main" id="{8BB596EA-6D40-9CDB-67D5-28404D8B2572}"/>
              </a:ext>
            </a:extLst>
          </p:cNvPr>
          <p:cNvSpPr>
            <a:spLocks noGrp="1"/>
          </p:cNvSpPr>
          <p:nvPr>
            <p:ph idx="1"/>
          </p:nvPr>
        </p:nvSpPr>
        <p:spPr/>
        <p:txBody>
          <a:bodyPr/>
          <a:lstStyle/>
          <a:p>
            <a:pPr algn="just"/>
            <a:r>
              <a:rPr lang="en-US" dirty="0"/>
              <a:t>Dashboard cameras (Dashcams) are getting increasingly popular. They can be both inward facing (looking inside the car), as well as outward facing (looking outside the car, typically in front of the car).</a:t>
            </a:r>
          </a:p>
          <a:p>
            <a:pPr algn="just"/>
            <a:r>
              <a:rPr lang="en-US" dirty="0"/>
              <a:t>They are used to monitor and store the actions of passengers, drivers, pedestrians, traffic </a:t>
            </a:r>
            <a:r>
              <a:rPr lang="en-US" dirty="0" err="1"/>
              <a:t>etc</a:t>
            </a:r>
            <a:r>
              <a:rPr lang="en-US" dirty="0"/>
              <a:t> by the fleet owners of cabs, trucks etc.</a:t>
            </a:r>
          </a:p>
          <a:p>
            <a:pPr algn="just"/>
            <a:r>
              <a:rPr lang="en-US" dirty="0"/>
              <a:t>A major concern for all the parties involved is the drowsiness of the driver, which can cause fatal accidents.</a:t>
            </a:r>
          </a:p>
          <a:p>
            <a:pPr algn="just"/>
            <a:r>
              <a:rPr lang="en-US" dirty="0"/>
              <a:t>Though the drowsiness cannot be prevented, measures can be taken such that as soon as a driver feels drowsy, he can be awoken by an instant alarm in the vehicle, or maybe even the vehicle can be brought to a halt safely.</a:t>
            </a:r>
            <a:endParaRPr lang="en-IN" dirty="0"/>
          </a:p>
        </p:txBody>
      </p:sp>
      <p:pic>
        <p:nvPicPr>
          <p:cNvPr id="3074" name="Picture 2" descr="Car Dash Cam | Why Should You Invest In It">
            <a:extLst>
              <a:ext uri="{FF2B5EF4-FFF2-40B4-BE49-F238E27FC236}">
                <a16:creationId xmlns:a16="http://schemas.microsoft.com/office/drawing/2014/main" id="{C026746F-5763-A92D-1362-3A7B55B99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504" y="42291"/>
            <a:ext cx="38100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R Dash Cams: Explained and Compared — BlackboxMyCar">
            <a:extLst>
              <a:ext uri="{FF2B5EF4-FFF2-40B4-BE49-F238E27FC236}">
                <a16:creationId xmlns:a16="http://schemas.microsoft.com/office/drawing/2014/main" id="{7136B021-F77C-9B3A-807E-86055375F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504" y="42290"/>
            <a:ext cx="3812658"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43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2FBE-5A83-5F9A-4955-8127C9EC6BB8}"/>
              </a:ext>
            </a:extLst>
          </p:cNvPr>
          <p:cNvSpPr>
            <a:spLocks noGrp="1"/>
          </p:cNvSpPr>
          <p:nvPr>
            <p:ph type="title"/>
          </p:nvPr>
        </p:nvSpPr>
        <p:spPr/>
        <p:txBody>
          <a:bodyPr/>
          <a:lstStyle/>
          <a:p>
            <a:r>
              <a:rPr lang="en-US" dirty="0"/>
              <a:t>Solution : 3 Use Cases</a:t>
            </a:r>
            <a:endParaRPr lang="en-IN" dirty="0"/>
          </a:p>
        </p:txBody>
      </p:sp>
      <p:sp>
        <p:nvSpPr>
          <p:cNvPr id="3" name="Content Placeholder 2">
            <a:extLst>
              <a:ext uri="{FF2B5EF4-FFF2-40B4-BE49-F238E27FC236}">
                <a16:creationId xmlns:a16="http://schemas.microsoft.com/office/drawing/2014/main" id="{FCDBCE41-2F65-1ECA-1812-48F986144E09}"/>
              </a:ext>
            </a:extLst>
          </p:cNvPr>
          <p:cNvSpPr>
            <a:spLocks noGrp="1"/>
          </p:cNvSpPr>
          <p:nvPr>
            <p:ph idx="1"/>
          </p:nvPr>
        </p:nvSpPr>
        <p:spPr/>
        <p:txBody>
          <a:bodyPr/>
          <a:lstStyle/>
          <a:p>
            <a:pPr marL="457200" indent="-457200">
              <a:buFont typeface="+mj-lt"/>
              <a:buAutoNum type="arabicPeriod"/>
            </a:pPr>
            <a:r>
              <a:rPr lang="en-US" dirty="0"/>
              <a:t>Trap Camera Animal Detection</a:t>
            </a:r>
          </a:p>
          <a:p>
            <a:pPr marL="457200" indent="-457200">
              <a:buFont typeface="+mj-lt"/>
              <a:buAutoNum type="arabicPeriod"/>
            </a:pPr>
            <a:r>
              <a:rPr lang="en-US" dirty="0"/>
              <a:t>Drone Search and Rescue</a:t>
            </a:r>
          </a:p>
          <a:p>
            <a:pPr marL="457200" indent="-457200">
              <a:buFont typeface="+mj-lt"/>
              <a:buAutoNum type="arabicPeriod"/>
            </a:pPr>
            <a:r>
              <a:rPr lang="en-US" dirty="0"/>
              <a:t>Driver Drowsiness Detection</a:t>
            </a:r>
            <a:endParaRPr lang="en-IN" dirty="0"/>
          </a:p>
        </p:txBody>
      </p:sp>
      <p:pic>
        <p:nvPicPr>
          <p:cNvPr id="4" name="Picture 3">
            <a:extLst>
              <a:ext uri="{FF2B5EF4-FFF2-40B4-BE49-F238E27FC236}">
                <a16:creationId xmlns:a16="http://schemas.microsoft.com/office/drawing/2014/main" id="{0095248F-293E-43A2-B3AE-1402EC63797C}"/>
              </a:ext>
            </a:extLst>
          </p:cNvPr>
          <p:cNvPicPr>
            <a:picLocks noChangeAspect="1"/>
          </p:cNvPicPr>
          <p:nvPr/>
        </p:nvPicPr>
        <p:blipFill>
          <a:blip r:embed="rId2"/>
          <a:stretch>
            <a:fillRect/>
          </a:stretch>
        </p:blipFill>
        <p:spPr>
          <a:xfrm>
            <a:off x="785812" y="3768281"/>
            <a:ext cx="10620375" cy="2009775"/>
          </a:xfrm>
          <a:prstGeom prst="rect">
            <a:avLst/>
          </a:prstGeom>
        </p:spPr>
      </p:pic>
    </p:spTree>
    <p:extLst>
      <p:ext uri="{BB962C8B-B14F-4D97-AF65-F5344CB8AC3E}">
        <p14:creationId xmlns:p14="http://schemas.microsoft.com/office/powerpoint/2010/main" val="2290838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F7C4-1AEB-37B3-F769-6C93523F0CCD}"/>
              </a:ext>
            </a:extLst>
          </p:cNvPr>
          <p:cNvSpPr>
            <a:spLocks noGrp="1"/>
          </p:cNvSpPr>
          <p:nvPr>
            <p:ph type="title"/>
          </p:nvPr>
        </p:nvSpPr>
        <p:spPr/>
        <p:txBody>
          <a:bodyPr/>
          <a:lstStyle/>
          <a:p>
            <a:r>
              <a:rPr lang="en-US" dirty="0"/>
              <a:t>Current Working Architecture</a:t>
            </a:r>
            <a:endParaRPr lang="en-IN" dirty="0"/>
          </a:p>
        </p:txBody>
      </p:sp>
      <p:cxnSp>
        <p:nvCxnSpPr>
          <p:cNvPr id="4" name="Shape 547">
            <a:extLst>
              <a:ext uri="{FF2B5EF4-FFF2-40B4-BE49-F238E27FC236}">
                <a16:creationId xmlns:a16="http://schemas.microsoft.com/office/drawing/2014/main" id="{129423A6-9951-A212-8323-85A498C36078}"/>
              </a:ext>
            </a:extLst>
          </p:cNvPr>
          <p:cNvCxnSpPr/>
          <p:nvPr/>
        </p:nvCxnSpPr>
        <p:spPr>
          <a:xfrm>
            <a:off x="2785510" y="3155599"/>
            <a:ext cx="751812" cy="0"/>
          </a:xfrm>
          <a:prstGeom prst="straightConnector1">
            <a:avLst/>
          </a:prstGeom>
          <a:noFill/>
          <a:ln w="12700" cap="flat" cmpd="sng">
            <a:solidFill>
              <a:srgbClr val="4284F3"/>
            </a:solidFill>
            <a:prstDash val="solid"/>
            <a:round/>
            <a:headEnd type="none" w="med" len="med"/>
            <a:tailEnd type="triangle" w="med" len="med"/>
          </a:ln>
        </p:spPr>
      </p:cxnSp>
      <p:pic>
        <p:nvPicPr>
          <p:cNvPr id="3074" name="Picture 2" descr="Editors%2 Fimages%2 F1657271003273 What Dashcam To Buy Malaysia 2022 Featured">
            <a:extLst>
              <a:ext uri="{FF2B5EF4-FFF2-40B4-BE49-F238E27FC236}">
                <a16:creationId xmlns:a16="http://schemas.microsoft.com/office/drawing/2014/main" id="{03562B10-C596-4F79-F2EE-A867673BB8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86" t="30400" r="10330" b="6866"/>
          <a:stretch/>
        </p:blipFill>
        <p:spPr bwMode="auto">
          <a:xfrm>
            <a:off x="69506" y="2634018"/>
            <a:ext cx="2293909" cy="133092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hape 547">
            <a:extLst>
              <a:ext uri="{FF2B5EF4-FFF2-40B4-BE49-F238E27FC236}">
                <a16:creationId xmlns:a16="http://schemas.microsoft.com/office/drawing/2014/main" id="{FEAAF398-480A-855B-9A18-10B42BE1AEF9}"/>
              </a:ext>
            </a:extLst>
          </p:cNvPr>
          <p:cNvCxnSpPr>
            <a:cxnSpLocks/>
          </p:cNvCxnSpPr>
          <p:nvPr/>
        </p:nvCxnSpPr>
        <p:spPr>
          <a:xfrm flipV="1">
            <a:off x="5090615" y="1646912"/>
            <a:ext cx="2930757" cy="987106"/>
          </a:xfrm>
          <a:prstGeom prst="straightConnector1">
            <a:avLst/>
          </a:prstGeom>
          <a:noFill/>
          <a:ln w="12700" cap="flat" cmpd="sng">
            <a:solidFill>
              <a:srgbClr val="4284F3"/>
            </a:solidFill>
            <a:prstDash val="solid"/>
            <a:round/>
            <a:headEnd type="none" w="med" len="med"/>
            <a:tailEnd type="triangle" w="med" len="med"/>
          </a:ln>
        </p:spPr>
      </p:cxnSp>
      <p:grpSp>
        <p:nvGrpSpPr>
          <p:cNvPr id="8" name="Group 7">
            <a:extLst>
              <a:ext uri="{FF2B5EF4-FFF2-40B4-BE49-F238E27FC236}">
                <a16:creationId xmlns:a16="http://schemas.microsoft.com/office/drawing/2014/main" id="{733FC038-E4D7-55A1-59C0-944631A81268}"/>
              </a:ext>
            </a:extLst>
          </p:cNvPr>
          <p:cNvGrpSpPr/>
          <p:nvPr/>
        </p:nvGrpSpPr>
        <p:grpSpPr>
          <a:xfrm>
            <a:off x="8052568" y="125059"/>
            <a:ext cx="1416962" cy="1589294"/>
            <a:chOff x="4028012" y="2835801"/>
            <a:chExt cx="599100" cy="671963"/>
          </a:xfrm>
        </p:grpSpPr>
        <p:sp>
          <p:nvSpPr>
            <p:cNvPr id="17" name="Shape 364">
              <a:extLst>
                <a:ext uri="{FF2B5EF4-FFF2-40B4-BE49-F238E27FC236}">
                  <a16:creationId xmlns:a16="http://schemas.microsoft.com/office/drawing/2014/main" id="{3A9C6B53-FCAB-FDC3-2CBB-FDB37076B613}"/>
                </a:ext>
              </a:extLst>
            </p:cNvPr>
            <p:cNvSpPr txBox="1"/>
            <p:nvPr/>
          </p:nvSpPr>
          <p:spPr>
            <a:xfrm>
              <a:off x="4028012" y="3257564"/>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Storage</a:t>
              </a:r>
            </a:p>
          </p:txBody>
        </p:sp>
        <p:pic>
          <p:nvPicPr>
            <p:cNvPr id="18" name="Shape 369" descr="Cloud-Storage_256px.png">
              <a:extLst>
                <a:ext uri="{FF2B5EF4-FFF2-40B4-BE49-F238E27FC236}">
                  <a16:creationId xmlns:a16="http://schemas.microsoft.com/office/drawing/2014/main" id="{D7A44F95-9D66-E84B-7F37-09643940A1D5}"/>
                </a:ext>
              </a:extLst>
            </p:cNvPr>
            <p:cNvPicPr preferRelativeResize="0"/>
            <p:nvPr/>
          </p:nvPicPr>
          <p:blipFill rotWithShape="1">
            <a:blip r:embed="rId3">
              <a:alphaModFix/>
            </a:blip>
            <a:srcRect t="5092" b="5092"/>
            <a:stretch/>
          </p:blipFill>
          <p:spPr>
            <a:xfrm>
              <a:off x="4061379" y="2835801"/>
              <a:ext cx="530400" cy="476400"/>
            </a:xfrm>
            <a:prstGeom prst="rect">
              <a:avLst/>
            </a:prstGeom>
            <a:noFill/>
            <a:ln>
              <a:noFill/>
            </a:ln>
          </p:spPr>
        </p:pic>
      </p:grpSp>
      <p:grpSp>
        <p:nvGrpSpPr>
          <p:cNvPr id="25" name="Group 24">
            <a:extLst>
              <a:ext uri="{FF2B5EF4-FFF2-40B4-BE49-F238E27FC236}">
                <a16:creationId xmlns:a16="http://schemas.microsoft.com/office/drawing/2014/main" id="{D7A2184C-181C-CDC1-008D-AC7D66DF90D6}"/>
              </a:ext>
            </a:extLst>
          </p:cNvPr>
          <p:cNvGrpSpPr/>
          <p:nvPr/>
        </p:nvGrpSpPr>
        <p:grpSpPr>
          <a:xfrm>
            <a:off x="6315526" y="2799024"/>
            <a:ext cx="1468820" cy="1610951"/>
            <a:chOff x="5261004" y="4625439"/>
            <a:chExt cx="599100" cy="657072"/>
          </a:xfrm>
        </p:grpSpPr>
        <p:sp>
          <p:nvSpPr>
            <p:cNvPr id="26" name="Shape 333">
              <a:extLst>
                <a:ext uri="{FF2B5EF4-FFF2-40B4-BE49-F238E27FC236}">
                  <a16:creationId xmlns:a16="http://schemas.microsoft.com/office/drawing/2014/main" id="{BB1FF8E6-4780-1149-B482-64D6B86E67A0}"/>
                </a:ext>
              </a:extLst>
            </p:cNvPr>
            <p:cNvSpPr txBox="1"/>
            <p:nvPr/>
          </p:nvSpPr>
          <p:spPr>
            <a:xfrm>
              <a:off x="5261004" y="5032311"/>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Pub/Sub</a:t>
              </a:r>
            </a:p>
          </p:txBody>
        </p:sp>
        <p:pic>
          <p:nvPicPr>
            <p:cNvPr id="27" name="Shape 350" descr="Cloud-PubSub_256px.png">
              <a:extLst>
                <a:ext uri="{FF2B5EF4-FFF2-40B4-BE49-F238E27FC236}">
                  <a16:creationId xmlns:a16="http://schemas.microsoft.com/office/drawing/2014/main" id="{03B9FC79-9C40-4199-C8B5-6D1A3DA9D524}"/>
                </a:ext>
              </a:extLst>
            </p:cNvPr>
            <p:cNvPicPr preferRelativeResize="0"/>
            <p:nvPr/>
          </p:nvPicPr>
          <p:blipFill rotWithShape="1">
            <a:blip r:embed="rId4">
              <a:alphaModFix/>
            </a:blip>
            <a:srcRect t="5092" b="5092"/>
            <a:stretch/>
          </p:blipFill>
          <p:spPr>
            <a:xfrm>
              <a:off x="5295354" y="4625439"/>
              <a:ext cx="530400" cy="476400"/>
            </a:xfrm>
            <a:prstGeom prst="rect">
              <a:avLst/>
            </a:prstGeom>
            <a:noFill/>
            <a:ln>
              <a:noFill/>
            </a:ln>
          </p:spPr>
        </p:pic>
      </p:grpSp>
      <p:cxnSp>
        <p:nvCxnSpPr>
          <p:cNvPr id="28" name="Shape 547">
            <a:extLst>
              <a:ext uri="{FF2B5EF4-FFF2-40B4-BE49-F238E27FC236}">
                <a16:creationId xmlns:a16="http://schemas.microsoft.com/office/drawing/2014/main" id="{C7F2D129-10F0-EA26-1662-FB14496A89BC}"/>
              </a:ext>
            </a:extLst>
          </p:cNvPr>
          <p:cNvCxnSpPr>
            <a:cxnSpLocks/>
          </p:cNvCxnSpPr>
          <p:nvPr/>
        </p:nvCxnSpPr>
        <p:spPr>
          <a:xfrm>
            <a:off x="5090615" y="3075386"/>
            <a:ext cx="1128471" cy="200381"/>
          </a:xfrm>
          <a:prstGeom prst="straightConnector1">
            <a:avLst/>
          </a:prstGeom>
          <a:noFill/>
          <a:ln w="12700" cap="flat" cmpd="sng">
            <a:solidFill>
              <a:srgbClr val="4284F3"/>
            </a:solidFill>
            <a:prstDash val="solid"/>
            <a:round/>
            <a:headEnd type="none" w="med" len="med"/>
            <a:tailEnd type="triangle" w="med" len="med"/>
          </a:ln>
        </p:spPr>
      </p:cxnSp>
      <p:sp>
        <p:nvSpPr>
          <p:cNvPr id="29" name="TextBox 28">
            <a:extLst>
              <a:ext uri="{FF2B5EF4-FFF2-40B4-BE49-F238E27FC236}">
                <a16:creationId xmlns:a16="http://schemas.microsoft.com/office/drawing/2014/main" id="{C72F8DE3-28F1-3BC2-1760-34805AF481F6}"/>
              </a:ext>
            </a:extLst>
          </p:cNvPr>
          <p:cNvSpPr txBox="1"/>
          <p:nvPr/>
        </p:nvSpPr>
        <p:spPr>
          <a:xfrm>
            <a:off x="82814" y="3947941"/>
            <a:ext cx="2802145" cy="3139321"/>
          </a:xfrm>
          <a:prstGeom prst="rect">
            <a:avLst/>
          </a:prstGeom>
          <a:noFill/>
        </p:spPr>
        <p:txBody>
          <a:bodyPr wrap="square" rtlCol="0">
            <a:spAutoFit/>
          </a:bodyPr>
          <a:lstStyle/>
          <a:p>
            <a:pPr algn="just"/>
            <a:r>
              <a:rPr lang="en-US" dirty="0"/>
              <a:t>Dashcams are deployed inside the car, aimed at driver’s face.</a:t>
            </a:r>
          </a:p>
          <a:p>
            <a:pPr algn="just"/>
            <a:r>
              <a:rPr lang="en-US" dirty="0"/>
              <a:t>The ML model is stored on the camera itself.</a:t>
            </a:r>
          </a:p>
          <a:p>
            <a:pPr algn="just"/>
            <a:r>
              <a:rPr lang="en-US" dirty="0"/>
              <a:t>Services like Cloud IoT Core can be used.</a:t>
            </a:r>
          </a:p>
          <a:p>
            <a:pPr algn="just"/>
            <a:r>
              <a:rPr lang="en-US" dirty="0"/>
              <a:t>Optionally, Android devices can be used for easier deployment capabilities.</a:t>
            </a:r>
          </a:p>
          <a:p>
            <a:pPr algn="just"/>
            <a:endParaRPr lang="en-US" dirty="0"/>
          </a:p>
        </p:txBody>
      </p:sp>
      <p:sp>
        <p:nvSpPr>
          <p:cNvPr id="30" name="TextBox 29">
            <a:extLst>
              <a:ext uri="{FF2B5EF4-FFF2-40B4-BE49-F238E27FC236}">
                <a16:creationId xmlns:a16="http://schemas.microsoft.com/office/drawing/2014/main" id="{6772F9FB-74BE-085F-7828-12047622B74D}"/>
              </a:ext>
            </a:extLst>
          </p:cNvPr>
          <p:cNvSpPr txBox="1"/>
          <p:nvPr/>
        </p:nvSpPr>
        <p:spPr>
          <a:xfrm>
            <a:off x="2953406" y="3763155"/>
            <a:ext cx="2930758" cy="2585323"/>
          </a:xfrm>
          <a:prstGeom prst="rect">
            <a:avLst/>
          </a:prstGeom>
          <a:noFill/>
        </p:spPr>
        <p:txBody>
          <a:bodyPr wrap="square" rtlCol="0">
            <a:spAutoFit/>
          </a:bodyPr>
          <a:lstStyle/>
          <a:p>
            <a:pPr algn="just"/>
            <a:r>
              <a:rPr lang="en-US" dirty="0"/>
              <a:t>Detections are made on the device itself in real-time.</a:t>
            </a:r>
          </a:p>
          <a:p>
            <a:pPr algn="just"/>
            <a:r>
              <a:rPr lang="en-US" dirty="0"/>
              <a:t>The detections contain the image of the person, along with the label of awake or drowsy.</a:t>
            </a:r>
          </a:p>
          <a:p>
            <a:pPr algn="just"/>
            <a:r>
              <a:rPr lang="en-US" dirty="0"/>
              <a:t>Additionally, Google Maps API is used to enrich the data with location.</a:t>
            </a:r>
          </a:p>
        </p:txBody>
      </p:sp>
      <p:pic>
        <p:nvPicPr>
          <p:cNvPr id="31" name="Picture 4" descr="Google IoT Core Shutdown - What now? | OPC Router">
            <a:extLst>
              <a:ext uri="{FF2B5EF4-FFF2-40B4-BE49-F238E27FC236}">
                <a16:creationId xmlns:a16="http://schemas.microsoft.com/office/drawing/2014/main" id="{D3117CBA-03B7-5646-1FA9-8EBC30938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619" y="2063712"/>
            <a:ext cx="1469679" cy="1469679"/>
          </a:xfrm>
          <a:prstGeom prst="rect">
            <a:avLst/>
          </a:prstGeom>
          <a:noFill/>
          <a:extLst>
            <a:ext uri="{909E8E84-426E-40DD-AFC4-6F175D3DCCD1}">
              <a14:hiddenFill xmlns:a14="http://schemas.microsoft.com/office/drawing/2010/main">
                <a:solidFill>
                  <a:srgbClr val="FFFFFF"/>
                </a:solidFill>
              </a14:hiddenFill>
            </a:ext>
          </a:extLst>
        </p:spPr>
      </p:pic>
      <p:sp>
        <p:nvSpPr>
          <p:cNvPr id="32" name="Shape 364">
            <a:extLst>
              <a:ext uri="{FF2B5EF4-FFF2-40B4-BE49-F238E27FC236}">
                <a16:creationId xmlns:a16="http://schemas.microsoft.com/office/drawing/2014/main" id="{66D49CEE-4C1B-A8A4-7572-A27757DA1CD7}"/>
              </a:ext>
            </a:extLst>
          </p:cNvPr>
          <p:cNvSpPr txBox="1"/>
          <p:nvPr/>
        </p:nvSpPr>
        <p:spPr>
          <a:xfrm>
            <a:off x="3387977" y="3354087"/>
            <a:ext cx="1416962" cy="591761"/>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IoT Core</a:t>
            </a:r>
          </a:p>
        </p:txBody>
      </p:sp>
      <p:sp>
        <p:nvSpPr>
          <p:cNvPr id="33" name="TextBox 32">
            <a:extLst>
              <a:ext uri="{FF2B5EF4-FFF2-40B4-BE49-F238E27FC236}">
                <a16:creationId xmlns:a16="http://schemas.microsoft.com/office/drawing/2014/main" id="{C268AEA9-F667-86BC-1A54-1378216902C9}"/>
              </a:ext>
            </a:extLst>
          </p:cNvPr>
          <p:cNvSpPr txBox="1"/>
          <p:nvPr/>
        </p:nvSpPr>
        <p:spPr>
          <a:xfrm>
            <a:off x="6219086" y="4384428"/>
            <a:ext cx="3149176" cy="2585323"/>
          </a:xfrm>
          <a:prstGeom prst="rect">
            <a:avLst/>
          </a:prstGeom>
          <a:noFill/>
        </p:spPr>
        <p:txBody>
          <a:bodyPr wrap="square" rtlCol="0">
            <a:spAutoFit/>
          </a:bodyPr>
          <a:lstStyle/>
          <a:p>
            <a:pPr algn="just"/>
            <a:r>
              <a:rPr lang="en-US" dirty="0"/>
              <a:t>In case of detections, immediate notification is sent to </a:t>
            </a:r>
            <a:r>
              <a:rPr lang="en-US" dirty="0" err="1"/>
              <a:t>PubSub</a:t>
            </a:r>
            <a:r>
              <a:rPr lang="en-US" dirty="0"/>
              <a:t> topic.</a:t>
            </a:r>
          </a:p>
          <a:p>
            <a:pPr algn="just"/>
            <a:r>
              <a:rPr lang="en-US" dirty="0"/>
              <a:t>A webservice subscribed to that topic can send an email/ SOS/ SMS alert to the concerned authorities notifying the location of the driver and vehicle.</a:t>
            </a:r>
          </a:p>
          <a:p>
            <a:pPr algn="just"/>
            <a:endParaRPr lang="en-IN" dirty="0"/>
          </a:p>
        </p:txBody>
      </p:sp>
      <p:sp>
        <p:nvSpPr>
          <p:cNvPr id="34" name="TextBox 33">
            <a:extLst>
              <a:ext uri="{FF2B5EF4-FFF2-40B4-BE49-F238E27FC236}">
                <a16:creationId xmlns:a16="http://schemas.microsoft.com/office/drawing/2014/main" id="{F781FDD3-058C-7B0F-8CB9-434BB4673214}"/>
              </a:ext>
            </a:extLst>
          </p:cNvPr>
          <p:cNvSpPr txBox="1"/>
          <p:nvPr/>
        </p:nvSpPr>
        <p:spPr>
          <a:xfrm>
            <a:off x="9548448" y="169584"/>
            <a:ext cx="2092706" cy="1477328"/>
          </a:xfrm>
          <a:prstGeom prst="rect">
            <a:avLst/>
          </a:prstGeom>
          <a:noFill/>
        </p:spPr>
        <p:txBody>
          <a:bodyPr wrap="square" rtlCol="0">
            <a:spAutoFit/>
          </a:bodyPr>
          <a:lstStyle/>
          <a:p>
            <a:pPr algn="just"/>
            <a:r>
              <a:rPr lang="en-US" dirty="0"/>
              <a:t>Data is stored on Cloud Storage for backup and further processing.</a:t>
            </a:r>
          </a:p>
          <a:p>
            <a:pPr algn="just"/>
            <a:endParaRPr lang="en-IN" dirty="0"/>
          </a:p>
        </p:txBody>
      </p:sp>
      <p:pic>
        <p:nvPicPr>
          <p:cNvPr id="35" name="Picture 6" descr="Google Maps API Reviews 2023: Details, Pricing, &amp; Features | G2">
            <a:extLst>
              <a:ext uri="{FF2B5EF4-FFF2-40B4-BE49-F238E27FC236}">
                <a16:creationId xmlns:a16="http://schemas.microsoft.com/office/drawing/2014/main" id="{FE752DAF-2665-7991-E06E-FDC4A7A018C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83141" y="1634201"/>
            <a:ext cx="1592798" cy="836219"/>
          </a:xfrm>
          <a:prstGeom prst="rect">
            <a:avLst/>
          </a:prstGeom>
          <a:noFill/>
          <a:extLst>
            <a:ext uri="{909E8E84-426E-40DD-AFC4-6F175D3DCCD1}">
              <a14:hiddenFill xmlns:a14="http://schemas.microsoft.com/office/drawing/2010/main">
                <a:solidFill>
                  <a:srgbClr val="FFFFFF"/>
                </a:solidFill>
              </a14:hiddenFill>
            </a:ext>
          </a:extLst>
        </p:spPr>
      </p:pic>
      <p:sp>
        <p:nvSpPr>
          <p:cNvPr id="36" name="Shape 417">
            <a:extLst>
              <a:ext uri="{FF2B5EF4-FFF2-40B4-BE49-F238E27FC236}">
                <a16:creationId xmlns:a16="http://schemas.microsoft.com/office/drawing/2014/main" id="{475F013D-A7C3-664F-C5D4-2640E13F5F18}"/>
              </a:ext>
            </a:extLst>
          </p:cNvPr>
          <p:cNvSpPr txBox="1"/>
          <p:nvPr/>
        </p:nvSpPr>
        <p:spPr>
          <a:xfrm>
            <a:off x="9328400" y="2848890"/>
            <a:ext cx="1468820" cy="613418"/>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SDK</a:t>
            </a:r>
          </a:p>
        </p:txBody>
      </p:sp>
      <p:pic>
        <p:nvPicPr>
          <p:cNvPr id="37" name="Shape 424" descr="Generic-GCP_256px.png">
            <a:extLst>
              <a:ext uri="{FF2B5EF4-FFF2-40B4-BE49-F238E27FC236}">
                <a16:creationId xmlns:a16="http://schemas.microsoft.com/office/drawing/2014/main" id="{6C9473DF-156A-661A-5B38-29ABAC3D5BD6}"/>
              </a:ext>
            </a:extLst>
          </p:cNvPr>
          <p:cNvPicPr preferRelativeResize="0"/>
          <p:nvPr/>
        </p:nvPicPr>
        <p:blipFill rotWithShape="1">
          <a:blip r:embed="rId8">
            <a:alphaModFix/>
          </a:blip>
          <a:srcRect t="5092" b="5092"/>
          <a:stretch/>
        </p:blipFill>
        <p:spPr>
          <a:xfrm>
            <a:off x="9412617" y="1787194"/>
            <a:ext cx="1300387" cy="1167995"/>
          </a:xfrm>
          <a:prstGeom prst="rect">
            <a:avLst/>
          </a:prstGeom>
          <a:noFill/>
          <a:ln>
            <a:noFill/>
          </a:ln>
        </p:spPr>
      </p:pic>
      <p:cxnSp>
        <p:nvCxnSpPr>
          <p:cNvPr id="40" name="Shape 547">
            <a:extLst>
              <a:ext uri="{FF2B5EF4-FFF2-40B4-BE49-F238E27FC236}">
                <a16:creationId xmlns:a16="http://schemas.microsoft.com/office/drawing/2014/main" id="{DF68B78C-5FE2-0044-4327-34BE0A1421B7}"/>
              </a:ext>
            </a:extLst>
          </p:cNvPr>
          <p:cNvCxnSpPr>
            <a:cxnSpLocks/>
            <a:endCxn id="37" idx="1"/>
          </p:cNvCxnSpPr>
          <p:nvPr/>
        </p:nvCxnSpPr>
        <p:spPr>
          <a:xfrm flipV="1">
            <a:off x="5090615" y="2371192"/>
            <a:ext cx="4322002" cy="477698"/>
          </a:xfrm>
          <a:prstGeom prst="straightConnector1">
            <a:avLst/>
          </a:prstGeom>
          <a:noFill/>
          <a:ln w="12700" cap="flat" cmpd="sng">
            <a:solidFill>
              <a:srgbClr val="4284F3"/>
            </a:solidFill>
            <a:prstDash val="solid"/>
            <a:round/>
            <a:headEnd type="none" w="med" len="med"/>
            <a:tailEnd type="triangle" w="med" len="med"/>
          </a:ln>
        </p:spPr>
      </p:cxnSp>
      <p:sp>
        <p:nvSpPr>
          <p:cNvPr id="47" name="TextBox 46">
            <a:extLst>
              <a:ext uri="{FF2B5EF4-FFF2-40B4-BE49-F238E27FC236}">
                <a16:creationId xmlns:a16="http://schemas.microsoft.com/office/drawing/2014/main" id="{D883A4F6-94BE-970F-01B5-39BE1071D7BF}"/>
              </a:ext>
            </a:extLst>
          </p:cNvPr>
          <p:cNvSpPr txBox="1"/>
          <p:nvPr/>
        </p:nvSpPr>
        <p:spPr>
          <a:xfrm>
            <a:off x="9548447" y="3532419"/>
            <a:ext cx="2560739" cy="2862322"/>
          </a:xfrm>
          <a:prstGeom prst="rect">
            <a:avLst/>
          </a:prstGeom>
          <a:noFill/>
        </p:spPr>
        <p:txBody>
          <a:bodyPr wrap="square" rtlCol="0">
            <a:spAutoFit/>
          </a:bodyPr>
          <a:lstStyle/>
          <a:p>
            <a:pPr algn="just"/>
            <a:r>
              <a:rPr lang="en-US" dirty="0"/>
              <a:t>The camera/ android device used in dashcam integrated with the software system of the vehicle. </a:t>
            </a:r>
          </a:p>
          <a:p>
            <a:pPr algn="just"/>
            <a:r>
              <a:rPr lang="en-US" dirty="0"/>
              <a:t>When a drowsiness threshold is reached, it can start an alarm or maybe even stop the car.</a:t>
            </a:r>
          </a:p>
          <a:p>
            <a:pPr algn="just"/>
            <a:endParaRPr lang="en-IN" dirty="0"/>
          </a:p>
        </p:txBody>
      </p:sp>
      <p:pic>
        <p:nvPicPr>
          <p:cNvPr id="6" name="Picture 5">
            <a:extLst>
              <a:ext uri="{FF2B5EF4-FFF2-40B4-BE49-F238E27FC236}">
                <a16:creationId xmlns:a16="http://schemas.microsoft.com/office/drawing/2014/main" id="{BC856EFE-9B89-8EA9-E8E7-CE5B64AAF545}"/>
              </a:ext>
            </a:extLst>
          </p:cNvPr>
          <p:cNvPicPr>
            <a:picLocks noChangeAspect="1"/>
          </p:cNvPicPr>
          <p:nvPr/>
        </p:nvPicPr>
        <p:blipFill rotWithShape="1">
          <a:blip r:embed="rId9">
            <a:extLst>
              <a:ext uri="{28A0092B-C50C-407E-A947-70E740481C1C}">
                <a14:useLocalDpi xmlns:a14="http://schemas.microsoft.com/office/drawing/2010/main" val="0"/>
              </a:ext>
            </a:extLst>
          </a:blip>
          <a:srcRect l="72531" t="12808" r="7600" b="6210"/>
          <a:stretch/>
        </p:blipFill>
        <p:spPr>
          <a:xfrm>
            <a:off x="1911265" y="1970992"/>
            <a:ext cx="844190" cy="1764188"/>
          </a:xfrm>
          <a:prstGeom prst="rect">
            <a:avLst/>
          </a:prstGeom>
        </p:spPr>
      </p:pic>
    </p:spTree>
    <p:extLst>
      <p:ext uri="{BB962C8B-B14F-4D97-AF65-F5344CB8AC3E}">
        <p14:creationId xmlns:p14="http://schemas.microsoft.com/office/powerpoint/2010/main" val="190384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A617-7750-E8EC-3854-A48FD288F5B0}"/>
              </a:ext>
            </a:extLst>
          </p:cNvPr>
          <p:cNvSpPr>
            <a:spLocks noGrp="1"/>
          </p:cNvSpPr>
          <p:nvPr>
            <p:ph type="title"/>
          </p:nvPr>
        </p:nvSpPr>
        <p:spPr/>
        <p:txBody>
          <a:bodyPr/>
          <a:lstStyle/>
          <a:p>
            <a:r>
              <a:rPr lang="en-US" dirty="0"/>
              <a:t>Example </a:t>
            </a:r>
            <a:br>
              <a:rPr lang="en-US" dirty="0"/>
            </a:br>
            <a:r>
              <a:rPr lang="en-US" dirty="0"/>
              <a:t>Scenario</a:t>
            </a:r>
            <a:endParaRPr lang="en-IN" dirty="0"/>
          </a:p>
        </p:txBody>
      </p:sp>
      <p:sp>
        <p:nvSpPr>
          <p:cNvPr id="3" name="Content Placeholder 2">
            <a:extLst>
              <a:ext uri="{FF2B5EF4-FFF2-40B4-BE49-F238E27FC236}">
                <a16:creationId xmlns:a16="http://schemas.microsoft.com/office/drawing/2014/main" id="{D3BEEE68-080C-2FD3-6FE7-F9B99DFD83B5}"/>
              </a:ext>
            </a:extLst>
          </p:cNvPr>
          <p:cNvSpPr>
            <a:spLocks noGrp="1"/>
          </p:cNvSpPr>
          <p:nvPr>
            <p:ph idx="1"/>
          </p:nvPr>
        </p:nvSpPr>
        <p:spPr>
          <a:xfrm>
            <a:off x="1024128" y="2084832"/>
            <a:ext cx="3905250" cy="4572000"/>
          </a:xfrm>
        </p:spPr>
        <p:txBody>
          <a:bodyPr>
            <a:normAutofit fontScale="92500"/>
          </a:bodyPr>
          <a:lstStyle/>
          <a:p>
            <a:pPr algn="just">
              <a:buFont typeface="Arial" panose="020B0604020202020204" pitchFamily="34" charset="0"/>
              <a:buChar char="•"/>
            </a:pPr>
            <a:r>
              <a:rPr lang="en-US" dirty="0"/>
              <a:t>We run a fleet of shipping trucks.</a:t>
            </a:r>
            <a:endParaRPr lang="en-IN" dirty="0"/>
          </a:p>
          <a:p>
            <a:pPr algn="just">
              <a:buFont typeface="Arial" panose="020B0604020202020204" pitchFamily="34" charset="0"/>
              <a:buChar char="•"/>
            </a:pPr>
            <a:r>
              <a:rPr lang="en-IN" dirty="0"/>
              <a:t>We need to constantly monitor our drivers for signs of drowsiness.</a:t>
            </a:r>
          </a:p>
          <a:p>
            <a:pPr algn="just">
              <a:buFont typeface="Arial" panose="020B0604020202020204" pitchFamily="34" charset="0"/>
              <a:buChar char="•"/>
            </a:pPr>
            <a:r>
              <a:rPr lang="en-IN" dirty="0"/>
              <a:t>If a driver is drowsy for more than 5 seconds, an alarm should ring in the car.</a:t>
            </a:r>
          </a:p>
          <a:p>
            <a:pPr algn="just">
              <a:buFont typeface="Arial" panose="020B0604020202020204" pitchFamily="34" charset="0"/>
              <a:buChar char="•"/>
            </a:pPr>
            <a:r>
              <a:rPr lang="en-IN" dirty="0"/>
              <a:t>The alarm volume should keep on rising if the driver is still drowsy.</a:t>
            </a:r>
          </a:p>
          <a:p>
            <a:pPr algn="just">
              <a:buFont typeface="Arial" panose="020B0604020202020204" pitchFamily="34" charset="0"/>
              <a:buChar char="•"/>
            </a:pPr>
            <a:r>
              <a:rPr lang="en-IN" dirty="0"/>
              <a:t>If the said driver is drowsy for more than 10 seconds, stop the vehicle.</a:t>
            </a:r>
          </a:p>
          <a:p>
            <a:pPr algn="just">
              <a:buFont typeface="Arial" panose="020B0604020202020204" pitchFamily="34" charset="0"/>
              <a:buChar char="•"/>
            </a:pPr>
            <a:r>
              <a:rPr lang="en-IN" dirty="0"/>
              <a:t>Also send us a notification with a location, in case a vehicle is stopped</a:t>
            </a:r>
            <a:endParaRPr lang="en-US" dirty="0"/>
          </a:p>
        </p:txBody>
      </p:sp>
      <p:pic>
        <p:nvPicPr>
          <p:cNvPr id="9" name="Picture 8">
            <a:extLst>
              <a:ext uri="{FF2B5EF4-FFF2-40B4-BE49-F238E27FC236}">
                <a16:creationId xmlns:a16="http://schemas.microsoft.com/office/drawing/2014/main" id="{496A9459-974D-B13B-1461-311826C32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750" y="0"/>
            <a:ext cx="3905250" cy="2600325"/>
          </a:xfrm>
          <a:prstGeom prst="rect">
            <a:avLst/>
          </a:prstGeom>
        </p:spPr>
      </p:pic>
      <p:pic>
        <p:nvPicPr>
          <p:cNvPr id="11" name="Picture 10">
            <a:extLst>
              <a:ext uri="{FF2B5EF4-FFF2-40B4-BE49-F238E27FC236}">
                <a16:creationId xmlns:a16="http://schemas.microsoft.com/office/drawing/2014/main" id="{59EC5250-885D-1D29-ED6D-A7B027825725}"/>
              </a:ext>
            </a:extLst>
          </p:cNvPr>
          <p:cNvPicPr>
            <a:picLocks noChangeAspect="1"/>
          </p:cNvPicPr>
          <p:nvPr/>
        </p:nvPicPr>
        <p:blipFill rotWithShape="1">
          <a:blip r:embed="rId3">
            <a:extLst>
              <a:ext uri="{28A0092B-C50C-407E-A947-70E740481C1C}">
                <a14:useLocalDpi xmlns:a14="http://schemas.microsoft.com/office/drawing/2010/main" val="0"/>
              </a:ext>
            </a:extLst>
          </a:blip>
          <a:srcRect l="23373" b="20817"/>
          <a:stretch/>
        </p:blipFill>
        <p:spPr>
          <a:xfrm>
            <a:off x="8286750" y="4798981"/>
            <a:ext cx="3905250" cy="2059019"/>
          </a:xfrm>
          <a:prstGeom prst="rect">
            <a:avLst/>
          </a:prstGeom>
        </p:spPr>
      </p:pic>
      <p:pic>
        <p:nvPicPr>
          <p:cNvPr id="13" name="Picture 12">
            <a:extLst>
              <a:ext uri="{FF2B5EF4-FFF2-40B4-BE49-F238E27FC236}">
                <a16:creationId xmlns:a16="http://schemas.microsoft.com/office/drawing/2014/main" id="{A946328C-7787-729A-4A76-9DEE78F50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750" y="2600325"/>
            <a:ext cx="3905250" cy="2198655"/>
          </a:xfrm>
          <a:prstGeom prst="rect">
            <a:avLst/>
          </a:prstGeom>
        </p:spPr>
      </p:pic>
      <p:pic>
        <p:nvPicPr>
          <p:cNvPr id="15" name="Picture 14">
            <a:extLst>
              <a:ext uri="{FF2B5EF4-FFF2-40B4-BE49-F238E27FC236}">
                <a16:creationId xmlns:a16="http://schemas.microsoft.com/office/drawing/2014/main" id="{441FE8F8-D048-57EE-F8F1-0B90AB17A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8825" y="2006112"/>
            <a:ext cx="3087925" cy="1729827"/>
          </a:xfrm>
          <a:prstGeom prst="rect">
            <a:avLst/>
          </a:prstGeom>
        </p:spPr>
      </p:pic>
      <p:pic>
        <p:nvPicPr>
          <p:cNvPr id="17" name="Picture 16">
            <a:extLst>
              <a:ext uri="{FF2B5EF4-FFF2-40B4-BE49-F238E27FC236}">
                <a16:creationId xmlns:a16="http://schemas.microsoft.com/office/drawing/2014/main" id="{7AF24D31-7867-DC1B-9FAD-84E4C68EB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8825" y="3735938"/>
            <a:ext cx="3087925" cy="2059019"/>
          </a:xfrm>
          <a:prstGeom prst="rect">
            <a:avLst/>
          </a:prstGeom>
        </p:spPr>
      </p:pic>
    </p:spTree>
    <p:extLst>
      <p:ext uri="{BB962C8B-B14F-4D97-AF65-F5344CB8AC3E}">
        <p14:creationId xmlns:p14="http://schemas.microsoft.com/office/powerpoint/2010/main" val="2342046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73A9-6EC5-DD86-1BB6-FF3191BB5EAD}"/>
              </a:ext>
            </a:extLst>
          </p:cNvPr>
          <p:cNvSpPr>
            <a:spLocks noGrp="1"/>
          </p:cNvSpPr>
          <p:nvPr>
            <p:ph type="title"/>
          </p:nvPr>
        </p:nvSpPr>
        <p:spPr/>
        <p:txBody>
          <a:bodyPr/>
          <a:lstStyle/>
          <a:p>
            <a:r>
              <a:rPr lang="en-US" dirty="0"/>
              <a:t>MODEL USED</a:t>
            </a:r>
            <a:endParaRPr lang="en-IN" dirty="0"/>
          </a:p>
        </p:txBody>
      </p:sp>
      <p:sp>
        <p:nvSpPr>
          <p:cNvPr id="3" name="Content Placeholder 2">
            <a:extLst>
              <a:ext uri="{FF2B5EF4-FFF2-40B4-BE49-F238E27FC236}">
                <a16:creationId xmlns:a16="http://schemas.microsoft.com/office/drawing/2014/main" id="{13C0D9A9-12FF-290C-5FDA-4DA57C76FEC9}"/>
              </a:ext>
            </a:extLst>
          </p:cNvPr>
          <p:cNvSpPr>
            <a:spLocks noGrp="1"/>
          </p:cNvSpPr>
          <p:nvPr>
            <p:ph idx="1"/>
          </p:nvPr>
        </p:nvSpPr>
        <p:spPr/>
        <p:txBody>
          <a:bodyPr/>
          <a:lstStyle/>
          <a:p>
            <a:r>
              <a:rPr lang="en-US" dirty="0"/>
              <a:t>VGG16 Classification Model (</a:t>
            </a:r>
            <a:r>
              <a:rPr lang="en-US" dirty="0">
                <a:hlinkClick r:id="rId2"/>
              </a:rPr>
              <a:t>https://keras.io/api/applications/vgg/</a:t>
            </a:r>
            <a:r>
              <a:rPr lang="en-US" dirty="0"/>
              <a:t>)</a:t>
            </a:r>
          </a:p>
          <a:p>
            <a:endParaRPr lang="en-US" dirty="0"/>
          </a:p>
          <a:p>
            <a:endParaRPr lang="en-IN" dirty="0"/>
          </a:p>
        </p:txBody>
      </p:sp>
      <p:pic>
        <p:nvPicPr>
          <p:cNvPr id="4098" name="Picture 2">
            <a:extLst>
              <a:ext uri="{FF2B5EF4-FFF2-40B4-BE49-F238E27FC236}">
                <a16:creationId xmlns:a16="http://schemas.microsoft.com/office/drawing/2014/main" id="{64788829-5E38-D000-47D8-31FE9EBF1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636" y="3633339"/>
            <a:ext cx="5008728" cy="2202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2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869B-FFF5-CB38-95BB-E73AC9584442}"/>
              </a:ext>
            </a:extLst>
          </p:cNvPr>
          <p:cNvSpPr>
            <a:spLocks noGrp="1"/>
          </p:cNvSpPr>
          <p:nvPr>
            <p:ph type="title"/>
          </p:nvPr>
        </p:nvSpPr>
        <p:spPr/>
        <p:txBody>
          <a:bodyPr/>
          <a:lstStyle/>
          <a:p>
            <a:r>
              <a:rPr lang="en-US" dirty="0"/>
              <a:t>MODEL TRAINING</a:t>
            </a:r>
            <a:endParaRPr lang="en-IN" dirty="0"/>
          </a:p>
        </p:txBody>
      </p:sp>
      <p:sp>
        <p:nvSpPr>
          <p:cNvPr id="3" name="Content Placeholder 2">
            <a:extLst>
              <a:ext uri="{FF2B5EF4-FFF2-40B4-BE49-F238E27FC236}">
                <a16:creationId xmlns:a16="http://schemas.microsoft.com/office/drawing/2014/main" id="{652AAD4D-F7F1-47C5-D69D-4817594100A1}"/>
              </a:ext>
            </a:extLst>
          </p:cNvPr>
          <p:cNvSpPr>
            <a:spLocks noGrp="1"/>
          </p:cNvSpPr>
          <p:nvPr>
            <p:ph idx="1"/>
          </p:nvPr>
        </p:nvSpPr>
        <p:spPr>
          <a:xfrm>
            <a:off x="249639" y="1912051"/>
            <a:ext cx="5400534" cy="4023360"/>
          </a:xfrm>
        </p:spPr>
        <p:txBody>
          <a:bodyPr>
            <a:normAutofit lnSpcReduction="10000"/>
          </a:bodyPr>
          <a:lstStyle/>
          <a:p>
            <a:pPr algn="just"/>
            <a:r>
              <a:rPr lang="en-US" dirty="0"/>
              <a:t>The model was trained on local machine, with 4000+ images collected and labelled across the 2 classes (drowsy &amp; awake) in a Kaggle repository. (</a:t>
            </a:r>
            <a:r>
              <a:rPr lang="en-US" dirty="0">
                <a:hlinkClick r:id="rId2"/>
              </a:rPr>
              <a:t>https://www.kaggle.com/datasets/prasadvpatil/mrl-dataset</a:t>
            </a:r>
            <a:r>
              <a:rPr lang="en-US" dirty="0"/>
              <a:t>)</a:t>
            </a:r>
          </a:p>
          <a:p>
            <a:pPr algn="just"/>
            <a:r>
              <a:rPr lang="en-US" dirty="0"/>
              <a:t>The repository contains only the data for eyes, which is a good starting point for training a drowsiness model, as drowsiness corresponds to longer periods of closed eyes.</a:t>
            </a:r>
          </a:p>
          <a:p>
            <a:pPr algn="just"/>
            <a:r>
              <a:rPr lang="en-US" dirty="0"/>
              <a:t>The dataset was further augmented to include multiple scenarios for light, color, distortions etc.</a:t>
            </a:r>
            <a:endParaRPr lang="en-IN" dirty="0"/>
          </a:p>
        </p:txBody>
      </p:sp>
      <p:pic>
        <p:nvPicPr>
          <p:cNvPr id="31" name="Picture 30">
            <a:extLst>
              <a:ext uri="{FF2B5EF4-FFF2-40B4-BE49-F238E27FC236}">
                <a16:creationId xmlns:a16="http://schemas.microsoft.com/office/drawing/2014/main" id="{111AAAA8-18DA-32F9-18AE-B6FF2D09D08A}"/>
              </a:ext>
            </a:extLst>
          </p:cNvPr>
          <p:cNvPicPr>
            <a:picLocks noChangeAspect="1"/>
          </p:cNvPicPr>
          <p:nvPr/>
        </p:nvPicPr>
        <p:blipFill>
          <a:blip r:embed="rId3"/>
          <a:stretch>
            <a:fillRect/>
          </a:stretch>
        </p:blipFill>
        <p:spPr>
          <a:xfrm>
            <a:off x="6082316" y="162087"/>
            <a:ext cx="4208205" cy="3031045"/>
          </a:xfrm>
          <a:prstGeom prst="rect">
            <a:avLst/>
          </a:prstGeom>
          <a:ln>
            <a:solidFill>
              <a:schemeClr val="tx1"/>
            </a:solidFill>
          </a:ln>
        </p:spPr>
      </p:pic>
      <p:pic>
        <p:nvPicPr>
          <p:cNvPr id="33" name="Picture 32">
            <a:extLst>
              <a:ext uri="{FF2B5EF4-FFF2-40B4-BE49-F238E27FC236}">
                <a16:creationId xmlns:a16="http://schemas.microsoft.com/office/drawing/2014/main" id="{432071CB-7EA8-3448-568C-AD73BE71B25C}"/>
              </a:ext>
            </a:extLst>
          </p:cNvPr>
          <p:cNvPicPr>
            <a:picLocks noChangeAspect="1"/>
          </p:cNvPicPr>
          <p:nvPr/>
        </p:nvPicPr>
        <p:blipFill>
          <a:blip r:embed="rId4"/>
          <a:stretch>
            <a:fillRect/>
          </a:stretch>
        </p:blipFill>
        <p:spPr>
          <a:xfrm>
            <a:off x="6082316" y="3311495"/>
            <a:ext cx="5699646" cy="1937698"/>
          </a:xfrm>
          <a:prstGeom prst="rect">
            <a:avLst/>
          </a:prstGeom>
          <a:ln>
            <a:solidFill>
              <a:schemeClr val="tx1"/>
            </a:solidFill>
          </a:ln>
        </p:spPr>
      </p:pic>
      <p:pic>
        <p:nvPicPr>
          <p:cNvPr id="35" name="Picture 34">
            <a:extLst>
              <a:ext uri="{FF2B5EF4-FFF2-40B4-BE49-F238E27FC236}">
                <a16:creationId xmlns:a16="http://schemas.microsoft.com/office/drawing/2014/main" id="{7F19B2AA-8C3A-DBCF-9E6E-5327A9937C09}"/>
              </a:ext>
            </a:extLst>
          </p:cNvPr>
          <p:cNvPicPr>
            <a:picLocks noChangeAspect="1"/>
          </p:cNvPicPr>
          <p:nvPr/>
        </p:nvPicPr>
        <p:blipFill>
          <a:blip r:embed="rId5"/>
          <a:stretch>
            <a:fillRect/>
          </a:stretch>
        </p:blipFill>
        <p:spPr>
          <a:xfrm>
            <a:off x="6096000" y="5338895"/>
            <a:ext cx="3441440" cy="1445107"/>
          </a:xfrm>
          <a:prstGeom prst="rect">
            <a:avLst/>
          </a:prstGeom>
          <a:ln>
            <a:solidFill>
              <a:schemeClr val="tx1"/>
            </a:solidFill>
          </a:ln>
        </p:spPr>
      </p:pic>
    </p:spTree>
    <p:extLst>
      <p:ext uri="{BB962C8B-B14F-4D97-AF65-F5344CB8AC3E}">
        <p14:creationId xmlns:p14="http://schemas.microsoft.com/office/powerpoint/2010/main" val="2872426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3FF3-54CE-2A49-3BCE-4D682F9B990F}"/>
              </a:ext>
            </a:extLst>
          </p:cNvPr>
          <p:cNvSpPr>
            <a:spLocks noGrp="1"/>
          </p:cNvSpPr>
          <p:nvPr>
            <p:ph type="title"/>
          </p:nvPr>
        </p:nvSpPr>
        <p:spPr/>
        <p:txBody>
          <a:bodyPr/>
          <a:lstStyle/>
          <a:p>
            <a:r>
              <a:rPr lang="en-US" dirty="0"/>
              <a:t>Sample Operation</a:t>
            </a:r>
            <a:endParaRPr lang="en-IN" dirty="0"/>
          </a:p>
        </p:txBody>
      </p:sp>
      <p:sp>
        <p:nvSpPr>
          <p:cNvPr id="3" name="Content Placeholder 2">
            <a:extLst>
              <a:ext uri="{FF2B5EF4-FFF2-40B4-BE49-F238E27FC236}">
                <a16:creationId xmlns:a16="http://schemas.microsoft.com/office/drawing/2014/main" id="{1ECBD458-A946-1852-61BF-A40D235693BF}"/>
              </a:ext>
            </a:extLst>
          </p:cNvPr>
          <p:cNvSpPr>
            <a:spLocks noGrp="1"/>
          </p:cNvSpPr>
          <p:nvPr>
            <p:ph idx="1"/>
          </p:nvPr>
        </p:nvSpPr>
        <p:spPr>
          <a:xfrm>
            <a:off x="1024128" y="2286000"/>
            <a:ext cx="4516863" cy="4023360"/>
          </a:xfrm>
        </p:spPr>
        <p:txBody>
          <a:bodyPr/>
          <a:lstStyle/>
          <a:p>
            <a:pPr algn="just"/>
            <a:r>
              <a:rPr lang="en-US" dirty="0"/>
              <a:t>As an example, 1 video was placed in a specific folder.</a:t>
            </a:r>
          </a:p>
          <a:p>
            <a:pPr algn="just"/>
            <a:r>
              <a:rPr lang="en-US" dirty="0"/>
              <a:t>The video shows a man driving a truck while being drowsy.</a:t>
            </a:r>
          </a:p>
          <a:p>
            <a:pPr algn="just"/>
            <a:r>
              <a:rPr lang="en-US" dirty="0"/>
              <a:t>The video was passed through the model as  shown in the code.</a:t>
            </a:r>
            <a:endParaRPr lang="en-IN" dirty="0"/>
          </a:p>
        </p:txBody>
      </p:sp>
      <p:sp>
        <p:nvSpPr>
          <p:cNvPr id="6" name="TextBox 5">
            <a:extLst>
              <a:ext uri="{FF2B5EF4-FFF2-40B4-BE49-F238E27FC236}">
                <a16:creationId xmlns:a16="http://schemas.microsoft.com/office/drawing/2014/main" id="{2B219E93-62FF-B5A7-B84C-947F700EE951}"/>
              </a:ext>
            </a:extLst>
          </p:cNvPr>
          <p:cNvSpPr txBox="1"/>
          <p:nvPr/>
        </p:nvSpPr>
        <p:spPr>
          <a:xfrm>
            <a:off x="6086356" y="331499"/>
            <a:ext cx="5925699" cy="6524863"/>
          </a:xfrm>
          <a:prstGeom prst="rect">
            <a:avLst/>
          </a:prstGeom>
          <a:noFill/>
        </p:spPr>
        <p:txBody>
          <a:bodyPr wrap="square">
            <a:spAutoFit/>
          </a:bodyPr>
          <a:lstStyle/>
          <a:p>
            <a:r>
              <a:rPr lang="en-IN" sz="1100" b="0" dirty="0">
                <a:solidFill>
                  <a:srgbClr val="AF00DB"/>
                </a:solidFill>
                <a:effectLst/>
                <a:latin typeface="JetBrains Mono" panose="02000009000000000000" pitchFamily="49" charset="0"/>
              </a:rPr>
              <a:t>from</a:t>
            </a:r>
            <a:r>
              <a:rPr lang="en-IN" sz="1100" b="0" dirty="0">
                <a:solidFill>
                  <a:srgbClr val="3B3B3B"/>
                </a:solidFill>
                <a:effectLst/>
                <a:latin typeface="JetBrains Mono" panose="02000009000000000000" pitchFamily="49" charset="0"/>
              </a:rPr>
              <a:t> </a:t>
            </a:r>
            <a:r>
              <a:rPr lang="en-IN" sz="1100" b="0" dirty="0" err="1">
                <a:solidFill>
                  <a:srgbClr val="267F99"/>
                </a:solidFill>
                <a:effectLst/>
                <a:latin typeface="JetBrains Mono" panose="02000009000000000000" pitchFamily="49" charset="0"/>
              </a:rPr>
              <a:t>tensorflow</a:t>
            </a:r>
            <a:r>
              <a:rPr lang="en-IN" sz="1100" b="0" dirty="0" err="1">
                <a:solidFill>
                  <a:srgbClr val="3B3B3B"/>
                </a:solidFill>
                <a:effectLst/>
                <a:latin typeface="JetBrains Mono" panose="02000009000000000000" pitchFamily="49" charset="0"/>
              </a:rPr>
              <a:t>.keras.models</a:t>
            </a:r>
            <a:r>
              <a:rPr lang="en-IN" sz="1100" b="0" dirty="0">
                <a:solidFill>
                  <a:srgbClr val="3B3B3B"/>
                </a:solidFill>
                <a:effectLst/>
                <a:latin typeface="JetBrains Mono" panose="02000009000000000000" pitchFamily="49" charset="0"/>
              </a:rPr>
              <a:t> </a:t>
            </a:r>
            <a:r>
              <a:rPr lang="en-IN" sz="1100" b="0" dirty="0">
                <a:solidFill>
                  <a:srgbClr val="AF00DB"/>
                </a:solidFill>
                <a:effectLst/>
                <a:latin typeface="JetBrains Mono" panose="02000009000000000000" pitchFamily="49" charset="0"/>
              </a:rPr>
              <a:t>import</a:t>
            </a:r>
            <a:r>
              <a:rPr lang="en-IN" sz="1100" b="0" dirty="0">
                <a:solidFill>
                  <a:srgbClr val="3B3B3B"/>
                </a:solidFill>
                <a:effectLst/>
                <a:latin typeface="JetBrains Mono" panose="02000009000000000000" pitchFamily="49" charset="0"/>
              </a:rPr>
              <a:t> </a:t>
            </a:r>
            <a:r>
              <a:rPr lang="en-IN" sz="1100" b="0" dirty="0" err="1">
                <a:solidFill>
                  <a:srgbClr val="3B3B3B"/>
                </a:solidFill>
                <a:effectLst/>
                <a:latin typeface="JetBrains Mono" panose="02000009000000000000" pitchFamily="49" charset="0"/>
              </a:rPr>
              <a:t>load_model</a:t>
            </a:r>
            <a:endParaRPr lang="en-IN" sz="1100" b="0" dirty="0">
              <a:solidFill>
                <a:srgbClr val="3B3B3B"/>
              </a:solidFill>
              <a:effectLst/>
              <a:latin typeface="JetBrains Mono" panose="02000009000000000000" pitchFamily="49" charset="0"/>
            </a:endParaRPr>
          </a:p>
          <a:p>
            <a:r>
              <a:rPr lang="en-IN" sz="1100" b="0" dirty="0" err="1">
                <a:solidFill>
                  <a:srgbClr val="001080"/>
                </a:solidFill>
                <a:effectLst/>
                <a:latin typeface="JetBrains Mono" panose="02000009000000000000" pitchFamily="49" charset="0"/>
              </a:rPr>
              <a:t>new_model</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err="1">
                <a:solidFill>
                  <a:srgbClr val="3B3B3B"/>
                </a:solidFill>
                <a:effectLst/>
                <a:latin typeface="JetBrains Mono" panose="02000009000000000000" pitchFamily="49" charset="0"/>
              </a:rPr>
              <a:t>load_model</a:t>
            </a:r>
            <a:r>
              <a:rPr lang="en-IN" sz="1100" b="0" dirty="0">
                <a:solidFill>
                  <a:srgbClr val="3B3B3B"/>
                </a:solidFill>
                <a:effectLst/>
                <a:latin typeface="JetBrains Mono" panose="02000009000000000000" pitchFamily="49" charset="0"/>
              </a:rPr>
              <a:t>(</a:t>
            </a:r>
            <a:r>
              <a:rPr lang="en-IN" sz="1100" b="0" dirty="0" err="1">
                <a:solidFill>
                  <a:srgbClr val="0000FF"/>
                </a:solidFill>
                <a:effectLst/>
                <a:latin typeface="JetBrains Mono" panose="02000009000000000000" pitchFamily="49" charset="0"/>
              </a:rPr>
              <a:t>r</a:t>
            </a:r>
            <a:r>
              <a:rPr lang="en-IN" sz="1100" b="0" dirty="0" err="1">
                <a:solidFill>
                  <a:srgbClr val="811F3F"/>
                </a:solidFill>
                <a:effectLst/>
                <a:latin typeface="JetBrains Mono" panose="02000009000000000000" pitchFamily="49" charset="0"/>
              </a:rPr>
              <a:t>'C</a:t>
            </a:r>
            <a:r>
              <a:rPr lang="en-IN" sz="1100" b="0" dirty="0">
                <a:solidFill>
                  <a:srgbClr val="811F3F"/>
                </a:solidFill>
                <a:effectLst/>
                <a:latin typeface="JetBrains Mono" panose="02000009000000000000" pitchFamily="49" charset="0"/>
              </a:rPr>
              <a:t>:</a:t>
            </a:r>
            <a:r>
              <a:rPr lang="en-IN" sz="1100" b="0" dirty="0">
                <a:solidFill>
                  <a:srgbClr val="EE0000"/>
                </a:solidFill>
                <a:effectLst/>
                <a:latin typeface="JetBrains Mono" panose="02000009000000000000" pitchFamily="49" charset="0"/>
              </a:rPr>
              <a:t>\U</a:t>
            </a:r>
            <a:r>
              <a:rPr lang="en-IN" sz="1100" b="0" dirty="0">
                <a:solidFill>
                  <a:srgbClr val="811F3F"/>
                </a:solidFill>
                <a:effectLst/>
                <a:latin typeface="JetBrains Mono" panose="02000009000000000000" pitchFamily="49" charset="0"/>
              </a:rPr>
              <a:t>sers</a:t>
            </a:r>
            <a:r>
              <a:rPr lang="en-IN" sz="1100" b="0" dirty="0">
                <a:solidFill>
                  <a:srgbClr val="EE0000"/>
                </a:solidFill>
                <a:effectLst/>
                <a:latin typeface="JetBrains Mono" panose="02000009000000000000" pitchFamily="49" charset="0"/>
              </a:rPr>
              <a:t>\H</a:t>
            </a:r>
            <a:r>
              <a:rPr lang="en-IN" sz="1100" b="0" dirty="0">
                <a:solidFill>
                  <a:srgbClr val="811F3F"/>
                </a:solidFill>
                <a:effectLst/>
                <a:latin typeface="JetBrains Mono" panose="02000009000000000000" pitchFamily="49" charset="0"/>
              </a:rPr>
              <a:t>P\Desktop\drowsinessdetection.h5'</a:t>
            </a:r>
            <a:r>
              <a:rPr lang="en-IN" sz="1100" b="0" dirty="0">
                <a:solidFill>
                  <a:srgbClr val="3B3B3B"/>
                </a:solidFill>
                <a:effectLst/>
                <a:latin typeface="JetBrains Mono" panose="02000009000000000000" pitchFamily="49" charset="0"/>
              </a:rPr>
              <a:t>)</a:t>
            </a:r>
          </a:p>
          <a:p>
            <a:r>
              <a:rPr lang="en-IN" sz="1100" b="0" dirty="0">
                <a:solidFill>
                  <a:srgbClr val="0000FF"/>
                </a:solidFill>
                <a:effectLst/>
                <a:latin typeface="JetBrains Mono" panose="02000009000000000000" pitchFamily="49" charset="0"/>
              </a:rPr>
              <a:t>def</a:t>
            </a:r>
            <a:r>
              <a:rPr lang="en-IN" sz="1100" b="0" dirty="0">
                <a:solidFill>
                  <a:srgbClr val="3B3B3B"/>
                </a:solidFill>
                <a:effectLst/>
                <a:latin typeface="JetBrains Mono" panose="02000009000000000000" pitchFamily="49" charset="0"/>
              </a:rPr>
              <a:t> </a:t>
            </a:r>
            <a:r>
              <a:rPr lang="en-IN" sz="1100" b="0" dirty="0" err="1">
                <a:solidFill>
                  <a:srgbClr val="795E26"/>
                </a:solidFill>
                <a:effectLst/>
                <a:latin typeface="JetBrains Mono" panose="02000009000000000000" pitchFamily="49" charset="0"/>
              </a:rPr>
              <a:t>detect_objects_in_video</a:t>
            </a:r>
            <a:r>
              <a:rPr lang="en-IN" sz="1100" b="0" dirty="0">
                <a:solidFill>
                  <a:srgbClr val="3B3B3B"/>
                </a:solidFill>
                <a:effectLst/>
                <a:latin typeface="JetBrains Mono" panose="02000009000000000000" pitchFamily="49" charset="0"/>
              </a:rPr>
              <a:t>(</a:t>
            </a:r>
            <a:r>
              <a:rPr lang="en-IN" sz="1100" b="0" dirty="0">
                <a:solidFill>
                  <a:srgbClr val="001080"/>
                </a:solidFill>
                <a:effectLst/>
                <a:latin typeface="JetBrains Mono" panose="02000009000000000000" pitchFamily="49" charset="0"/>
              </a:rPr>
              <a:t>model</a:t>
            </a:r>
            <a:r>
              <a:rPr lang="en-IN" sz="1100" b="0" dirty="0">
                <a:solidFill>
                  <a:srgbClr val="3B3B3B"/>
                </a:solidFill>
                <a:effectLst/>
                <a:latin typeface="JetBrains Mono" panose="02000009000000000000" pitchFamily="49" charset="0"/>
              </a:rPr>
              <a:t>, </a:t>
            </a:r>
            <a:r>
              <a:rPr lang="en-IN" sz="1100" b="0" dirty="0" err="1">
                <a:solidFill>
                  <a:srgbClr val="001080"/>
                </a:solidFill>
                <a:effectLst/>
                <a:latin typeface="JetBrains Mono" panose="02000009000000000000" pitchFamily="49" charset="0"/>
              </a:rPr>
              <a:t>video_path</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Open the video file</a:t>
            </a:r>
            <a:endParaRPr lang="en-IN" sz="1100" b="0" dirty="0">
              <a:solidFill>
                <a:srgbClr val="3B3B3B"/>
              </a:solidFill>
              <a:effectLst/>
              <a:latin typeface="JetBrains Mono" panose="02000009000000000000" pitchFamily="49" charset="0"/>
            </a:endParaRPr>
          </a:p>
          <a:p>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cap</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a:solidFill>
                  <a:srgbClr val="267F99"/>
                </a:solidFill>
                <a:effectLst/>
                <a:latin typeface="JetBrains Mono" panose="02000009000000000000" pitchFamily="49" charset="0"/>
              </a:rPr>
              <a:t>cv2</a:t>
            </a:r>
            <a:r>
              <a:rPr lang="en-IN" sz="1100" b="0" dirty="0">
                <a:solidFill>
                  <a:srgbClr val="3B3B3B"/>
                </a:solidFill>
                <a:effectLst/>
                <a:latin typeface="JetBrains Mono" panose="02000009000000000000" pitchFamily="49" charset="0"/>
              </a:rPr>
              <a:t>.</a:t>
            </a:r>
            <a:r>
              <a:rPr lang="en-IN" sz="1100" b="0" dirty="0">
                <a:solidFill>
                  <a:srgbClr val="267F99"/>
                </a:solidFill>
                <a:effectLst/>
                <a:latin typeface="JetBrains Mono" panose="02000009000000000000" pitchFamily="49" charset="0"/>
              </a:rPr>
              <a:t>VideoCapture</a:t>
            </a:r>
            <a:r>
              <a:rPr lang="en-IN" sz="1100" b="0" dirty="0">
                <a:solidFill>
                  <a:srgbClr val="3B3B3B"/>
                </a:solidFill>
                <a:effectLst/>
                <a:latin typeface="JetBrains Mono" panose="02000009000000000000" pitchFamily="49" charset="0"/>
              </a:rPr>
              <a:t>(</a:t>
            </a:r>
            <a:r>
              <a:rPr lang="en-IN" sz="1100" b="0" dirty="0" err="1">
                <a:solidFill>
                  <a:srgbClr val="001080"/>
                </a:solidFill>
                <a:effectLst/>
                <a:latin typeface="JetBrains Mono" panose="02000009000000000000" pitchFamily="49" charset="0"/>
              </a:rPr>
              <a:t>video_path</a:t>
            </a:r>
            <a:r>
              <a:rPr lang="en-IN" sz="1100" b="0" dirty="0">
                <a:solidFill>
                  <a:srgbClr val="3B3B3B"/>
                </a:solidFill>
                <a:effectLst/>
                <a:latin typeface="JetBrains Mono" panose="02000009000000000000" pitchFamily="49" charset="0"/>
              </a:rPr>
              <a:t>)</a:t>
            </a:r>
            <a:br>
              <a:rPr lang="en-IN" sz="1100" b="0" dirty="0">
                <a:solidFill>
                  <a:srgbClr val="3B3B3B"/>
                </a:solidFill>
                <a:effectLst/>
                <a:latin typeface="JetBrains Mono" panose="02000009000000000000" pitchFamily="49" charset="0"/>
              </a:rPr>
            </a:br>
            <a:r>
              <a:rPr lang="en-IN" sz="1100" b="0" dirty="0">
                <a:solidFill>
                  <a:srgbClr val="3B3B3B"/>
                </a:solidFill>
                <a:effectLst/>
                <a:latin typeface="JetBrains Mono" panose="02000009000000000000" pitchFamily="49" charset="0"/>
              </a:rPr>
              <a:t>    </a:t>
            </a:r>
            <a:r>
              <a:rPr lang="en-IN" sz="1100" b="0" dirty="0">
                <a:solidFill>
                  <a:srgbClr val="AF00DB"/>
                </a:solidFill>
                <a:effectLst/>
                <a:latin typeface="JetBrains Mono" panose="02000009000000000000" pitchFamily="49" charset="0"/>
              </a:rPr>
              <a:t>while</a:t>
            </a:r>
            <a:r>
              <a:rPr lang="en-IN" sz="1100" b="0" dirty="0">
                <a:solidFill>
                  <a:srgbClr val="3B3B3B"/>
                </a:solidFill>
                <a:effectLst/>
                <a:latin typeface="JetBrains Mono" panose="02000009000000000000" pitchFamily="49" charset="0"/>
              </a:rPr>
              <a:t> </a:t>
            </a:r>
            <a:r>
              <a:rPr lang="en-IN" sz="1100" b="0" dirty="0">
                <a:solidFill>
                  <a:srgbClr val="0000FF"/>
                </a:solidFill>
                <a:effectLst/>
                <a:latin typeface="JetBrains Mono" panose="02000009000000000000" pitchFamily="49" charset="0"/>
              </a:rPr>
              <a:t>True</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ret</a:t>
            </a:r>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frame</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err="1">
                <a:solidFill>
                  <a:srgbClr val="001080"/>
                </a:solidFill>
                <a:effectLst/>
                <a:latin typeface="JetBrains Mono" panose="02000009000000000000" pitchFamily="49" charset="0"/>
              </a:rPr>
              <a:t>cap</a:t>
            </a:r>
            <a:r>
              <a:rPr lang="en-IN" sz="1100" b="0" dirty="0" err="1">
                <a:solidFill>
                  <a:srgbClr val="3B3B3B"/>
                </a:solidFill>
                <a:effectLst/>
                <a:latin typeface="JetBrains Mono" panose="02000009000000000000" pitchFamily="49" charset="0"/>
              </a:rPr>
              <a:t>.</a:t>
            </a:r>
            <a:r>
              <a:rPr lang="en-IN" sz="1100" b="0" dirty="0" err="1">
                <a:solidFill>
                  <a:srgbClr val="795E26"/>
                </a:solidFill>
                <a:effectLst/>
                <a:latin typeface="JetBrains Mono" panose="02000009000000000000" pitchFamily="49" charset="0"/>
              </a:rPr>
              <a:t>read</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AF00DB"/>
                </a:solidFill>
                <a:effectLst/>
                <a:latin typeface="JetBrains Mono" panose="02000009000000000000" pitchFamily="49" charset="0"/>
              </a:rPr>
              <a:t>if</a:t>
            </a:r>
            <a:r>
              <a:rPr lang="en-IN" sz="1100" b="0" dirty="0">
                <a:solidFill>
                  <a:srgbClr val="3B3B3B"/>
                </a:solidFill>
                <a:effectLst/>
                <a:latin typeface="JetBrains Mono" panose="02000009000000000000" pitchFamily="49" charset="0"/>
              </a:rPr>
              <a:t> </a:t>
            </a:r>
            <a:r>
              <a:rPr lang="en-IN" sz="1100" b="0" dirty="0">
                <a:solidFill>
                  <a:srgbClr val="0000FF"/>
                </a:solidFill>
                <a:effectLst/>
                <a:latin typeface="JetBrains Mono" panose="02000009000000000000" pitchFamily="49" charset="0"/>
              </a:rPr>
              <a:t>not</a:t>
            </a:r>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ret</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AF00DB"/>
                </a:solidFill>
                <a:effectLst/>
                <a:latin typeface="JetBrains Mono" panose="02000009000000000000" pitchFamily="49" charset="0"/>
              </a:rPr>
              <a:t>break</a:t>
            </a:r>
            <a:br>
              <a:rPr lang="en-IN" sz="1100" b="0" dirty="0">
                <a:solidFill>
                  <a:srgbClr val="3B3B3B"/>
                </a:solidFill>
                <a:effectLst/>
                <a:latin typeface="JetBrains Mono" panose="02000009000000000000" pitchFamily="49" charset="0"/>
              </a:rPr>
            </a:br>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Preprocess the frame (adjust according to your model's input requirements)</a:t>
            </a:r>
            <a:endParaRPr lang="en-IN" sz="1100" b="0" dirty="0">
              <a:solidFill>
                <a:srgbClr val="3B3B3B"/>
              </a:solidFill>
              <a:effectLst/>
              <a:latin typeface="JetBrains Mono" panose="02000009000000000000" pitchFamily="49" charset="0"/>
            </a:endParaRPr>
          </a:p>
          <a:p>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frame</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a:solidFill>
                  <a:srgbClr val="267F99"/>
                </a:solidFill>
                <a:effectLst/>
                <a:latin typeface="JetBrains Mono" panose="02000009000000000000" pitchFamily="49" charset="0"/>
              </a:rPr>
              <a:t>cv2</a:t>
            </a:r>
            <a:r>
              <a:rPr lang="en-IN" sz="1100" b="0" dirty="0">
                <a:solidFill>
                  <a:srgbClr val="3B3B3B"/>
                </a:solidFill>
                <a:effectLst/>
                <a:latin typeface="JetBrains Mono" panose="02000009000000000000" pitchFamily="49" charset="0"/>
              </a:rPr>
              <a:t>.</a:t>
            </a:r>
            <a:r>
              <a:rPr lang="en-IN" sz="1100" b="0" dirty="0">
                <a:solidFill>
                  <a:srgbClr val="795E26"/>
                </a:solidFill>
                <a:effectLst/>
                <a:latin typeface="JetBrains Mono" panose="02000009000000000000" pitchFamily="49" charset="0"/>
              </a:rPr>
              <a:t>cvtColor</a:t>
            </a:r>
            <a:r>
              <a:rPr lang="en-IN" sz="1100" b="0" dirty="0">
                <a:solidFill>
                  <a:srgbClr val="3B3B3B"/>
                </a:solidFill>
                <a:effectLst/>
                <a:latin typeface="JetBrains Mono" panose="02000009000000000000" pitchFamily="49" charset="0"/>
              </a:rPr>
              <a:t>(</a:t>
            </a:r>
            <a:r>
              <a:rPr lang="en-IN" sz="1100" b="0" dirty="0">
                <a:solidFill>
                  <a:srgbClr val="001080"/>
                </a:solidFill>
                <a:effectLst/>
                <a:latin typeface="JetBrains Mono" panose="02000009000000000000" pitchFamily="49" charset="0"/>
              </a:rPr>
              <a:t>frame</a:t>
            </a:r>
            <a:r>
              <a:rPr lang="en-IN" sz="1100" b="0" dirty="0">
                <a:solidFill>
                  <a:srgbClr val="3B3B3B"/>
                </a:solidFill>
                <a:effectLst/>
                <a:latin typeface="JetBrains Mono" panose="02000009000000000000" pitchFamily="49" charset="0"/>
              </a:rPr>
              <a:t>, </a:t>
            </a:r>
            <a:r>
              <a:rPr lang="en-IN" sz="1100" b="0" dirty="0">
                <a:solidFill>
                  <a:srgbClr val="267F99"/>
                </a:solidFill>
                <a:effectLst/>
                <a:latin typeface="JetBrains Mono" panose="02000009000000000000" pitchFamily="49" charset="0"/>
              </a:rPr>
              <a:t>cv2</a:t>
            </a:r>
            <a:r>
              <a:rPr lang="en-IN" sz="1100" b="0" dirty="0">
                <a:solidFill>
                  <a:srgbClr val="3B3B3B"/>
                </a:solidFill>
                <a:effectLst/>
                <a:latin typeface="JetBrains Mono" panose="02000009000000000000" pitchFamily="49" charset="0"/>
              </a:rPr>
              <a:t>.</a:t>
            </a:r>
            <a:r>
              <a:rPr lang="en-IN" sz="1100" b="0" dirty="0">
                <a:solidFill>
                  <a:srgbClr val="001080"/>
                </a:solidFill>
                <a:effectLst/>
                <a:latin typeface="JetBrains Mono" panose="02000009000000000000" pitchFamily="49" charset="0"/>
              </a:rPr>
              <a:t>COLOR_BGR2RGB</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frame</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a:solidFill>
                  <a:srgbClr val="267F99"/>
                </a:solidFill>
                <a:effectLst/>
                <a:latin typeface="JetBrains Mono" panose="02000009000000000000" pitchFamily="49" charset="0"/>
              </a:rPr>
              <a:t>cv2</a:t>
            </a:r>
            <a:r>
              <a:rPr lang="en-IN" sz="1100" b="0" dirty="0">
                <a:solidFill>
                  <a:srgbClr val="3B3B3B"/>
                </a:solidFill>
                <a:effectLst/>
                <a:latin typeface="JetBrains Mono" panose="02000009000000000000" pitchFamily="49" charset="0"/>
              </a:rPr>
              <a:t>.</a:t>
            </a:r>
            <a:r>
              <a:rPr lang="en-IN" sz="1100" b="0" dirty="0">
                <a:solidFill>
                  <a:srgbClr val="795E26"/>
                </a:solidFill>
                <a:effectLst/>
                <a:latin typeface="JetBrains Mono" panose="02000009000000000000" pitchFamily="49" charset="0"/>
              </a:rPr>
              <a:t>resize</a:t>
            </a:r>
            <a:r>
              <a:rPr lang="en-IN" sz="1100" b="0" dirty="0">
                <a:solidFill>
                  <a:srgbClr val="3B3B3B"/>
                </a:solidFill>
                <a:effectLst/>
                <a:latin typeface="JetBrains Mono" panose="02000009000000000000" pitchFamily="49" charset="0"/>
              </a:rPr>
              <a:t>(</a:t>
            </a:r>
            <a:r>
              <a:rPr lang="en-IN" sz="1100" b="0" dirty="0">
                <a:solidFill>
                  <a:srgbClr val="001080"/>
                </a:solidFill>
                <a:effectLst/>
                <a:latin typeface="JetBrains Mono" panose="02000009000000000000" pitchFamily="49" charset="0"/>
              </a:rPr>
              <a:t>frame</a:t>
            </a:r>
            <a:r>
              <a:rPr lang="en-IN" sz="1100" b="0" dirty="0">
                <a:solidFill>
                  <a:srgbClr val="3B3B3B"/>
                </a:solidFill>
                <a:effectLst/>
                <a:latin typeface="JetBrains Mono" panose="02000009000000000000" pitchFamily="49" charset="0"/>
              </a:rPr>
              <a:t>, (</a:t>
            </a:r>
            <a:r>
              <a:rPr lang="en-IN" sz="1100" b="0" dirty="0">
                <a:solidFill>
                  <a:srgbClr val="098658"/>
                </a:solidFill>
                <a:effectLst/>
                <a:latin typeface="JetBrains Mono" panose="02000009000000000000" pitchFamily="49" charset="0"/>
              </a:rPr>
              <a:t>256</a:t>
            </a:r>
            <a:r>
              <a:rPr lang="en-IN" sz="1100" b="0" dirty="0">
                <a:solidFill>
                  <a:srgbClr val="3B3B3B"/>
                </a:solidFill>
                <a:effectLst/>
                <a:latin typeface="JetBrains Mono" panose="02000009000000000000" pitchFamily="49" charset="0"/>
              </a:rPr>
              <a:t>, </a:t>
            </a:r>
            <a:r>
              <a:rPr lang="en-IN" sz="1100" b="0" dirty="0">
                <a:solidFill>
                  <a:srgbClr val="098658"/>
                </a:solidFill>
                <a:effectLst/>
                <a:latin typeface="JetBrains Mono" panose="02000009000000000000" pitchFamily="49" charset="0"/>
              </a:rPr>
              <a:t>256</a:t>
            </a:r>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Adjust input dimensions</a:t>
            </a:r>
            <a:endParaRPr lang="en-IN" sz="1100" b="0" dirty="0">
              <a:solidFill>
                <a:srgbClr val="3B3B3B"/>
              </a:solidFill>
              <a:effectLst/>
              <a:latin typeface="JetBrains Mono" panose="02000009000000000000" pitchFamily="49" charset="0"/>
            </a:endParaRPr>
          </a:p>
          <a:p>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frame</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frame</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a:solidFill>
                  <a:srgbClr val="098658"/>
                </a:solidFill>
                <a:effectLst/>
                <a:latin typeface="JetBrains Mono" panose="02000009000000000000" pitchFamily="49" charset="0"/>
              </a:rPr>
              <a:t>255.0</a:t>
            </a:r>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Normalize pixel values</a:t>
            </a:r>
            <a:br>
              <a:rPr lang="en-IN" sz="1100" b="0" dirty="0">
                <a:solidFill>
                  <a:srgbClr val="3B3B3B"/>
                </a:solidFill>
                <a:effectLst/>
                <a:latin typeface="JetBrains Mono" panose="02000009000000000000" pitchFamily="49" charset="0"/>
              </a:rPr>
            </a:br>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Make predictions using the model</a:t>
            </a:r>
            <a:endParaRPr lang="en-IN" sz="1100" b="0" dirty="0">
              <a:solidFill>
                <a:srgbClr val="3B3B3B"/>
              </a:solidFill>
              <a:effectLst/>
              <a:latin typeface="JetBrains Mono" panose="02000009000000000000" pitchFamily="49" charset="0"/>
            </a:endParaRPr>
          </a:p>
          <a:p>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prediction</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err="1">
                <a:solidFill>
                  <a:srgbClr val="001080"/>
                </a:solidFill>
                <a:effectLst/>
                <a:latin typeface="JetBrains Mono" panose="02000009000000000000" pitchFamily="49" charset="0"/>
              </a:rPr>
              <a:t>model</a:t>
            </a:r>
            <a:r>
              <a:rPr lang="en-IN" sz="1100" b="0" dirty="0" err="1">
                <a:solidFill>
                  <a:srgbClr val="3B3B3B"/>
                </a:solidFill>
                <a:effectLst/>
                <a:latin typeface="JetBrains Mono" panose="02000009000000000000" pitchFamily="49" charset="0"/>
              </a:rPr>
              <a:t>.predict</a:t>
            </a:r>
            <a:r>
              <a:rPr lang="en-IN" sz="1100" b="0" dirty="0">
                <a:solidFill>
                  <a:srgbClr val="3B3B3B"/>
                </a:solidFill>
                <a:effectLst/>
                <a:latin typeface="JetBrains Mono" panose="02000009000000000000" pitchFamily="49" charset="0"/>
              </a:rPr>
              <a:t>(</a:t>
            </a:r>
            <a:r>
              <a:rPr lang="en-IN" sz="1100" b="0" dirty="0" err="1">
                <a:solidFill>
                  <a:srgbClr val="267F99"/>
                </a:solidFill>
                <a:effectLst/>
                <a:latin typeface="JetBrains Mono" panose="02000009000000000000" pitchFamily="49" charset="0"/>
              </a:rPr>
              <a:t>np</a:t>
            </a:r>
            <a:r>
              <a:rPr lang="en-IN" sz="1100" b="0" dirty="0" err="1">
                <a:solidFill>
                  <a:srgbClr val="3B3B3B"/>
                </a:solidFill>
                <a:effectLst/>
                <a:latin typeface="JetBrains Mono" panose="02000009000000000000" pitchFamily="49" charset="0"/>
              </a:rPr>
              <a:t>.</a:t>
            </a:r>
            <a:r>
              <a:rPr lang="en-IN" sz="1100" b="0" dirty="0" err="1">
                <a:solidFill>
                  <a:srgbClr val="795E26"/>
                </a:solidFill>
                <a:effectLst/>
                <a:latin typeface="JetBrains Mono" panose="02000009000000000000" pitchFamily="49" charset="0"/>
              </a:rPr>
              <a:t>expand_dims</a:t>
            </a:r>
            <a:r>
              <a:rPr lang="en-IN" sz="1100" b="0" dirty="0">
                <a:solidFill>
                  <a:srgbClr val="3B3B3B"/>
                </a:solidFill>
                <a:effectLst/>
                <a:latin typeface="JetBrains Mono" panose="02000009000000000000" pitchFamily="49" charset="0"/>
              </a:rPr>
              <a:t>(</a:t>
            </a:r>
            <a:r>
              <a:rPr lang="en-IN" sz="1100" b="0" dirty="0">
                <a:solidFill>
                  <a:srgbClr val="001080"/>
                </a:solidFill>
                <a:effectLst/>
                <a:latin typeface="JetBrains Mono" panose="02000009000000000000" pitchFamily="49" charset="0"/>
              </a:rPr>
              <a:t>frame</a:t>
            </a:r>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axis</a:t>
            </a:r>
            <a:r>
              <a:rPr lang="en-IN" sz="1100" b="0" dirty="0">
                <a:solidFill>
                  <a:srgbClr val="000000"/>
                </a:solidFill>
                <a:effectLst/>
                <a:latin typeface="JetBrains Mono" panose="02000009000000000000" pitchFamily="49" charset="0"/>
              </a:rPr>
              <a:t>=</a:t>
            </a:r>
            <a:r>
              <a:rPr lang="en-IN" sz="1100" b="0" dirty="0">
                <a:solidFill>
                  <a:srgbClr val="098658"/>
                </a:solidFill>
                <a:effectLst/>
                <a:latin typeface="JetBrains Mono" panose="02000009000000000000" pitchFamily="49" charset="0"/>
              </a:rPr>
              <a:t>0</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AF00DB"/>
                </a:solidFill>
                <a:effectLst/>
                <a:latin typeface="JetBrains Mono" panose="02000009000000000000" pitchFamily="49" charset="0"/>
              </a:rPr>
              <a:t>if</a:t>
            </a:r>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prediction</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&gt;</a:t>
            </a:r>
            <a:r>
              <a:rPr lang="en-IN" sz="1100" b="0" dirty="0">
                <a:solidFill>
                  <a:srgbClr val="3B3B3B"/>
                </a:solidFill>
                <a:effectLst/>
                <a:latin typeface="JetBrains Mono" panose="02000009000000000000" pitchFamily="49" charset="0"/>
              </a:rPr>
              <a:t> </a:t>
            </a:r>
            <a:r>
              <a:rPr lang="en-IN" sz="1100" b="0" dirty="0">
                <a:solidFill>
                  <a:srgbClr val="098658"/>
                </a:solidFill>
                <a:effectLst/>
                <a:latin typeface="JetBrains Mono" panose="02000009000000000000" pitchFamily="49" charset="0"/>
              </a:rPr>
              <a:t>0.5</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795E26"/>
                </a:solidFill>
                <a:effectLst/>
                <a:latin typeface="JetBrains Mono" panose="02000009000000000000" pitchFamily="49" charset="0"/>
              </a:rPr>
              <a:t>print</a:t>
            </a:r>
            <a:r>
              <a:rPr lang="en-IN" sz="1100" b="0" dirty="0">
                <a:solidFill>
                  <a:srgbClr val="3B3B3B"/>
                </a:solidFill>
                <a:effectLst/>
                <a:latin typeface="JetBrains Mono" panose="02000009000000000000" pitchFamily="49" charset="0"/>
              </a:rPr>
              <a:t>(</a:t>
            </a:r>
            <a:r>
              <a:rPr lang="en-IN" sz="1100" b="0" dirty="0" err="1">
                <a:solidFill>
                  <a:srgbClr val="0000FF"/>
                </a:solidFill>
                <a:effectLst/>
                <a:latin typeface="JetBrains Mono" panose="02000009000000000000" pitchFamily="49" charset="0"/>
              </a:rPr>
              <a:t>f</a:t>
            </a:r>
            <a:r>
              <a:rPr lang="en-IN" sz="1100" b="0" dirty="0" err="1">
                <a:solidFill>
                  <a:srgbClr val="A31515"/>
                </a:solidFill>
                <a:effectLst/>
                <a:latin typeface="JetBrains Mono" panose="02000009000000000000" pitchFamily="49" charset="0"/>
              </a:rPr>
              <a:t>'Predicted</a:t>
            </a:r>
            <a:r>
              <a:rPr lang="en-IN" sz="1100" b="0" dirty="0">
                <a:solidFill>
                  <a:srgbClr val="A31515"/>
                </a:solidFill>
                <a:effectLst/>
                <a:latin typeface="JetBrains Mono" panose="02000009000000000000" pitchFamily="49" charset="0"/>
              </a:rPr>
              <a:t> class is Awake'</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AF00DB"/>
                </a:solidFill>
                <a:effectLst/>
                <a:latin typeface="JetBrains Mono" panose="02000009000000000000" pitchFamily="49" charset="0"/>
              </a:rPr>
              <a:t>else</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795E26"/>
                </a:solidFill>
                <a:effectLst/>
                <a:latin typeface="JetBrains Mono" panose="02000009000000000000" pitchFamily="49" charset="0"/>
              </a:rPr>
              <a:t>print</a:t>
            </a:r>
            <a:r>
              <a:rPr lang="en-IN" sz="1100" b="0" dirty="0">
                <a:solidFill>
                  <a:srgbClr val="3B3B3B"/>
                </a:solidFill>
                <a:effectLst/>
                <a:latin typeface="JetBrains Mono" panose="02000009000000000000" pitchFamily="49" charset="0"/>
              </a:rPr>
              <a:t>(</a:t>
            </a:r>
            <a:r>
              <a:rPr lang="en-IN" sz="1100" b="0" dirty="0" err="1">
                <a:solidFill>
                  <a:srgbClr val="0000FF"/>
                </a:solidFill>
                <a:effectLst/>
                <a:latin typeface="JetBrains Mono" panose="02000009000000000000" pitchFamily="49" charset="0"/>
              </a:rPr>
              <a:t>f</a:t>
            </a:r>
            <a:r>
              <a:rPr lang="en-IN" sz="1100" b="0" dirty="0" err="1">
                <a:solidFill>
                  <a:srgbClr val="A31515"/>
                </a:solidFill>
                <a:effectLst/>
                <a:latin typeface="JetBrains Mono" panose="02000009000000000000" pitchFamily="49" charset="0"/>
              </a:rPr>
              <a:t>'Predicted</a:t>
            </a:r>
            <a:r>
              <a:rPr lang="en-IN" sz="1100" b="0" dirty="0">
                <a:solidFill>
                  <a:srgbClr val="A31515"/>
                </a:solidFill>
                <a:effectLst/>
                <a:latin typeface="JetBrains Mono" panose="02000009000000000000" pitchFamily="49" charset="0"/>
              </a:rPr>
              <a:t> class is Drowsy'</a:t>
            </a:r>
            <a:r>
              <a:rPr lang="en-IN" sz="1100" b="0" dirty="0">
                <a:solidFill>
                  <a:srgbClr val="3B3B3B"/>
                </a:solidFill>
                <a:effectLst/>
                <a:latin typeface="JetBrains Mono" panose="02000009000000000000" pitchFamily="49" charset="0"/>
              </a:rPr>
              <a:t>)</a:t>
            </a:r>
          </a:p>
          <a:p>
            <a:br>
              <a:rPr lang="en-IN" sz="1100" b="0" dirty="0">
                <a:solidFill>
                  <a:srgbClr val="3B3B3B"/>
                </a:solidFill>
                <a:effectLst/>
                <a:latin typeface="JetBrains Mono" panose="02000009000000000000" pitchFamily="49" charset="0"/>
              </a:rPr>
            </a:br>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Process the predictions and draw bounding boxes</a:t>
            </a:r>
            <a:endParaRPr lang="en-IN" sz="1100" b="0" dirty="0">
              <a:solidFill>
                <a:srgbClr val="3B3B3B"/>
              </a:solidFill>
              <a:effectLst/>
              <a:latin typeface="JetBrains Mono" panose="02000009000000000000" pitchFamily="49" charset="0"/>
            </a:endParaRPr>
          </a:p>
          <a:p>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(You need to customize this part based on your model's output and the objects you want to detect)</a:t>
            </a:r>
            <a:endParaRPr lang="en-IN" sz="1100" b="0" dirty="0">
              <a:solidFill>
                <a:srgbClr val="3B3B3B"/>
              </a:solidFill>
              <a:effectLst/>
              <a:latin typeface="JetBrains Mono" panose="02000009000000000000" pitchFamily="49" charset="0"/>
            </a:endParaRPr>
          </a:p>
          <a:p>
            <a:br>
              <a:rPr lang="en-IN" sz="1100" b="0" dirty="0">
                <a:solidFill>
                  <a:srgbClr val="3B3B3B"/>
                </a:solidFill>
                <a:effectLst/>
                <a:latin typeface="JetBrains Mono" panose="02000009000000000000" pitchFamily="49" charset="0"/>
              </a:rPr>
            </a:br>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Display the frame with detections</a:t>
            </a:r>
            <a:endParaRPr lang="en-IN" sz="1100" b="0" dirty="0">
              <a:solidFill>
                <a:srgbClr val="3B3B3B"/>
              </a:solidFill>
              <a:effectLst/>
              <a:latin typeface="JetBrains Mono" panose="02000009000000000000" pitchFamily="49" charset="0"/>
            </a:endParaRPr>
          </a:p>
          <a:p>
            <a:r>
              <a:rPr lang="en-IN" sz="1100" b="0" dirty="0">
                <a:solidFill>
                  <a:srgbClr val="3B3B3B"/>
                </a:solidFill>
                <a:effectLst/>
                <a:latin typeface="JetBrains Mono" panose="02000009000000000000" pitchFamily="49" charset="0"/>
              </a:rPr>
              <a:t>        </a:t>
            </a:r>
            <a:r>
              <a:rPr lang="en-IN" sz="1100" b="0" dirty="0">
                <a:solidFill>
                  <a:srgbClr val="267F99"/>
                </a:solidFill>
                <a:effectLst/>
                <a:latin typeface="JetBrains Mono" panose="02000009000000000000" pitchFamily="49" charset="0"/>
              </a:rPr>
              <a:t>cv2</a:t>
            </a:r>
            <a:r>
              <a:rPr lang="en-IN" sz="1100" b="0" dirty="0">
                <a:solidFill>
                  <a:srgbClr val="3B3B3B"/>
                </a:solidFill>
                <a:effectLst/>
                <a:latin typeface="JetBrains Mono" panose="02000009000000000000" pitchFamily="49" charset="0"/>
              </a:rPr>
              <a:t>.</a:t>
            </a:r>
            <a:r>
              <a:rPr lang="en-IN" sz="1100" b="0" dirty="0">
                <a:solidFill>
                  <a:srgbClr val="795E26"/>
                </a:solidFill>
                <a:effectLst/>
                <a:latin typeface="JetBrains Mono" panose="02000009000000000000" pitchFamily="49" charset="0"/>
              </a:rPr>
              <a:t>imshow</a:t>
            </a:r>
            <a:r>
              <a:rPr lang="en-IN" sz="1100" b="0" dirty="0">
                <a:solidFill>
                  <a:srgbClr val="3B3B3B"/>
                </a:solidFill>
                <a:effectLst/>
                <a:latin typeface="JetBrains Mono" panose="02000009000000000000" pitchFamily="49" charset="0"/>
              </a:rPr>
              <a:t>(</a:t>
            </a:r>
            <a:r>
              <a:rPr lang="en-IN" sz="1100" b="0" dirty="0">
                <a:solidFill>
                  <a:srgbClr val="A31515"/>
                </a:solidFill>
                <a:effectLst/>
                <a:latin typeface="JetBrains Mono" panose="02000009000000000000" pitchFamily="49" charset="0"/>
              </a:rPr>
              <a:t>'Object Detection'</a:t>
            </a:r>
            <a:r>
              <a:rPr lang="en-IN" sz="1100" b="0" dirty="0">
                <a:solidFill>
                  <a:srgbClr val="3B3B3B"/>
                </a:solidFill>
                <a:effectLst/>
                <a:latin typeface="JetBrains Mono" panose="02000009000000000000" pitchFamily="49" charset="0"/>
              </a:rPr>
              <a:t>, </a:t>
            </a:r>
            <a:r>
              <a:rPr lang="en-IN" sz="1100" b="0" dirty="0">
                <a:solidFill>
                  <a:srgbClr val="001080"/>
                </a:solidFill>
                <a:effectLst/>
                <a:latin typeface="JetBrains Mono" panose="02000009000000000000" pitchFamily="49" charset="0"/>
              </a:rPr>
              <a:t>frame</a:t>
            </a:r>
            <a:r>
              <a:rPr lang="en-IN" sz="1100" b="0" dirty="0">
                <a:solidFill>
                  <a:srgbClr val="3B3B3B"/>
                </a:solidFill>
                <a:effectLst/>
                <a:latin typeface="JetBrains Mono" panose="02000009000000000000" pitchFamily="49" charset="0"/>
              </a:rPr>
              <a:t>)</a:t>
            </a:r>
            <a:br>
              <a:rPr lang="en-IN" sz="1100" b="0" dirty="0">
                <a:solidFill>
                  <a:srgbClr val="3B3B3B"/>
                </a:solidFill>
                <a:effectLst/>
                <a:latin typeface="JetBrains Mono" panose="02000009000000000000" pitchFamily="49" charset="0"/>
              </a:rPr>
            </a:br>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Exit on pressing 'q'</a:t>
            </a:r>
            <a:endParaRPr lang="en-IN" sz="1100" b="0" dirty="0">
              <a:solidFill>
                <a:srgbClr val="3B3B3B"/>
              </a:solidFill>
              <a:effectLst/>
              <a:latin typeface="JetBrains Mono" panose="02000009000000000000" pitchFamily="49" charset="0"/>
            </a:endParaRPr>
          </a:p>
          <a:p>
            <a:r>
              <a:rPr lang="en-IN" sz="1100" b="0" dirty="0">
                <a:solidFill>
                  <a:srgbClr val="3B3B3B"/>
                </a:solidFill>
                <a:effectLst/>
                <a:latin typeface="JetBrains Mono" panose="02000009000000000000" pitchFamily="49" charset="0"/>
              </a:rPr>
              <a:t>        </a:t>
            </a:r>
            <a:r>
              <a:rPr lang="en-IN" sz="1100" b="0" dirty="0">
                <a:solidFill>
                  <a:srgbClr val="AF00DB"/>
                </a:solidFill>
                <a:effectLst/>
                <a:latin typeface="JetBrains Mono" panose="02000009000000000000" pitchFamily="49" charset="0"/>
              </a:rPr>
              <a:t>if</a:t>
            </a:r>
            <a:r>
              <a:rPr lang="en-IN" sz="1100" b="0" dirty="0">
                <a:solidFill>
                  <a:srgbClr val="3B3B3B"/>
                </a:solidFill>
                <a:effectLst/>
                <a:latin typeface="JetBrains Mono" panose="02000009000000000000" pitchFamily="49" charset="0"/>
              </a:rPr>
              <a:t> </a:t>
            </a:r>
            <a:r>
              <a:rPr lang="en-IN" sz="1100" b="0" dirty="0">
                <a:solidFill>
                  <a:srgbClr val="267F99"/>
                </a:solidFill>
                <a:effectLst/>
                <a:latin typeface="JetBrains Mono" panose="02000009000000000000" pitchFamily="49" charset="0"/>
              </a:rPr>
              <a:t>cv2</a:t>
            </a:r>
            <a:r>
              <a:rPr lang="en-IN" sz="1100" b="0" dirty="0">
                <a:solidFill>
                  <a:srgbClr val="3B3B3B"/>
                </a:solidFill>
                <a:effectLst/>
                <a:latin typeface="JetBrains Mono" panose="02000009000000000000" pitchFamily="49" charset="0"/>
              </a:rPr>
              <a:t>.</a:t>
            </a:r>
            <a:r>
              <a:rPr lang="en-IN" sz="1100" b="0" dirty="0">
                <a:solidFill>
                  <a:srgbClr val="795E26"/>
                </a:solidFill>
                <a:effectLst/>
                <a:latin typeface="JetBrains Mono" panose="02000009000000000000" pitchFamily="49" charset="0"/>
              </a:rPr>
              <a:t>waitKey</a:t>
            </a:r>
            <a:r>
              <a:rPr lang="en-IN" sz="1100" b="0" dirty="0">
                <a:solidFill>
                  <a:srgbClr val="3B3B3B"/>
                </a:solidFill>
                <a:effectLst/>
                <a:latin typeface="JetBrains Mono" panose="02000009000000000000" pitchFamily="49" charset="0"/>
              </a:rPr>
              <a:t>(</a:t>
            </a:r>
            <a:r>
              <a:rPr lang="en-IN" sz="1100" b="0" dirty="0">
                <a:solidFill>
                  <a:srgbClr val="098658"/>
                </a:solidFill>
                <a:effectLst/>
                <a:latin typeface="JetBrains Mono" panose="02000009000000000000" pitchFamily="49" charset="0"/>
              </a:rPr>
              <a:t>1</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&amp;</a:t>
            </a:r>
            <a:r>
              <a:rPr lang="en-IN" sz="1100" b="0" dirty="0">
                <a:solidFill>
                  <a:srgbClr val="3B3B3B"/>
                </a:solidFill>
                <a:effectLst/>
                <a:latin typeface="JetBrains Mono" panose="02000009000000000000" pitchFamily="49" charset="0"/>
              </a:rPr>
              <a:t> </a:t>
            </a:r>
            <a:r>
              <a:rPr lang="en-IN" sz="1100" b="0" dirty="0">
                <a:solidFill>
                  <a:srgbClr val="0000FF"/>
                </a:solidFill>
                <a:effectLst/>
                <a:latin typeface="JetBrains Mono" panose="02000009000000000000" pitchFamily="49" charset="0"/>
              </a:rPr>
              <a:t>0x</a:t>
            </a:r>
            <a:r>
              <a:rPr lang="en-IN" sz="1100" b="0" dirty="0">
                <a:solidFill>
                  <a:srgbClr val="098658"/>
                </a:solidFill>
                <a:effectLst/>
                <a:latin typeface="JetBrains Mono" panose="02000009000000000000" pitchFamily="49" charset="0"/>
              </a:rPr>
              <a:t>FF</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err="1">
                <a:solidFill>
                  <a:srgbClr val="795E26"/>
                </a:solidFill>
                <a:effectLst/>
                <a:latin typeface="JetBrains Mono" panose="02000009000000000000" pitchFamily="49" charset="0"/>
              </a:rPr>
              <a:t>ord</a:t>
            </a:r>
            <a:r>
              <a:rPr lang="en-IN" sz="1100" b="0" dirty="0">
                <a:solidFill>
                  <a:srgbClr val="3B3B3B"/>
                </a:solidFill>
                <a:effectLst/>
                <a:latin typeface="JetBrains Mono" panose="02000009000000000000" pitchFamily="49" charset="0"/>
              </a:rPr>
              <a:t>(</a:t>
            </a:r>
            <a:r>
              <a:rPr lang="en-IN" sz="1100" b="0" dirty="0">
                <a:solidFill>
                  <a:srgbClr val="A31515"/>
                </a:solidFill>
                <a:effectLst/>
                <a:latin typeface="JetBrains Mono" panose="02000009000000000000" pitchFamily="49" charset="0"/>
              </a:rPr>
              <a:t>'q'</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AF00DB"/>
                </a:solidFill>
                <a:effectLst/>
                <a:latin typeface="JetBrains Mono" panose="02000009000000000000" pitchFamily="49" charset="0"/>
              </a:rPr>
              <a:t>break</a:t>
            </a:r>
            <a:br>
              <a:rPr lang="en-IN" sz="1100" b="0" dirty="0">
                <a:solidFill>
                  <a:srgbClr val="3B3B3B"/>
                </a:solidFill>
                <a:effectLst/>
                <a:latin typeface="JetBrains Mono" panose="02000009000000000000" pitchFamily="49" charset="0"/>
              </a:rPr>
            </a:br>
            <a:r>
              <a:rPr lang="en-IN" sz="1100" b="0" dirty="0">
                <a:solidFill>
                  <a:srgbClr val="3B3B3B"/>
                </a:solidFill>
                <a:effectLst/>
                <a:latin typeface="JetBrains Mono" panose="02000009000000000000" pitchFamily="49" charset="0"/>
              </a:rPr>
              <a:t>    </a:t>
            </a:r>
            <a:r>
              <a:rPr lang="en-IN" sz="1100" b="0" dirty="0">
                <a:solidFill>
                  <a:srgbClr val="008000"/>
                </a:solidFill>
                <a:effectLst/>
                <a:latin typeface="JetBrains Mono" panose="02000009000000000000" pitchFamily="49" charset="0"/>
              </a:rPr>
              <a:t># Release video capture and close the OpenCV window</a:t>
            </a:r>
            <a:endParaRPr lang="en-IN" sz="1100" b="0" dirty="0">
              <a:solidFill>
                <a:srgbClr val="3B3B3B"/>
              </a:solidFill>
              <a:effectLst/>
              <a:latin typeface="JetBrains Mono" panose="02000009000000000000" pitchFamily="49" charset="0"/>
            </a:endParaRPr>
          </a:p>
          <a:p>
            <a:r>
              <a:rPr lang="en-IN" sz="1100" b="0" dirty="0">
                <a:solidFill>
                  <a:srgbClr val="3B3B3B"/>
                </a:solidFill>
                <a:effectLst/>
                <a:latin typeface="JetBrains Mono" panose="02000009000000000000" pitchFamily="49" charset="0"/>
              </a:rPr>
              <a:t>    </a:t>
            </a:r>
            <a:r>
              <a:rPr lang="en-IN" sz="1100" b="0" dirty="0" err="1">
                <a:solidFill>
                  <a:srgbClr val="001080"/>
                </a:solidFill>
                <a:effectLst/>
                <a:latin typeface="JetBrains Mono" panose="02000009000000000000" pitchFamily="49" charset="0"/>
              </a:rPr>
              <a:t>cap</a:t>
            </a:r>
            <a:r>
              <a:rPr lang="en-IN" sz="1100" b="0" dirty="0" err="1">
                <a:solidFill>
                  <a:srgbClr val="3B3B3B"/>
                </a:solidFill>
                <a:effectLst/>
                <a:latin typeface="JetBrains Mono" panose="02000009000000000000" pitchFamily="49" charset="0"/>
              </a:rPr>
              <a:t>.</a:t>
            </a:r>
            <a:r>
              <a:rPr lang="en-IN" sz="1100" b="0" dirty="0" err="1">
                <a:solidFill>
                  <a:srgbClr val="795E26"/>
                </a:solidFill>
                <a:effectLst/>
                <a:latin typeface="JetBrains Mono" panose="02000009000000000000" pitchFamily="49" charset="0"/>
              </a:rPr>
              <a:t>release</a:t>
            </a:r>
            <a:r>
              <a:rPr lang="en-IN" sz="1100" b="0" dirty="0">
                <a:solidFill>
                  <a:srgbClr val="3B3B3B"/>
                </a:solidFill>
                <a:effectLst/>
                <a:latin typeface="JetBrains Mono" panose="02000009000000000000" pitchFamily="49" charset="0"/>
              </a:rPr>
              <a:t>()</a:t>
            </a:r>
          </a:p>
          <a:p>
            <a:r>
              <a:rPr lang="en-IN" sz="1100" b="0" dirty="0">
                <a:solidFill>
                  <a:srgbClr val="3B3B3B"/>
                </a:solidFill>
                <a:effectLst/>
                <a:latin typeface="JetBrains Mono" panose="02000009000000000000" pitchFamily="49" charset="0"/>
              </a:rPr>
              <a:t>    </a:t>
            </a:r>
            <a:r>
              <a:rPr lang="en-IN" sz="1100" b="0" dirty="0">
                <a:solidFill>
                  <a:srgbClr val="267F99"/>
                </a:solidFill>
                <a:effectLst/>
                <a:latin typeface="JetBrains Mono" panose="02000009000000000000" pitchFamily="49" charset="0"/>
              </a:rPr>
              <a:t>cv2</a:t>
            </a:r>
            <a:r>
              <a:rPr lang="en-IN" sz="1100" b="0" dirty="0">
                <a:solidFill>
                  <a:srgbClr val="3B3B3B"/>
                </a:solidFill>
                <a:effectLst/>
                <a:latin typeface="JetBrains Mono" panose="02000009000000000000" pitchFamily="49" charset="0"/>
              </a:rPr>
              <a:t>.</a:t>
            </a:r>
            <a:r>
              <a:rPr lang="en-IN" sz="1100" b="0" dirty="0">
                <a:solidFill>
                  <a:srgbClr val="795E26"/>
                </a:solidFill>
                <a:effectLst/>
                <a:latin typeface="JetBrains Mono" panose="02000009000000000000" pitchFamily="49" charset="0"/>
              </a:rPr>
              <a:t>destroyAllWindows</a:t>
            </a:r>
            <a:r>
              <a:rPr lang="en-IN" sz="1100" b="0" dirty="0">
                <a:solidFill>
                  <a:srgbClr val="3B3B3B"/>
                </a:solidFill>
                <a:effectLst/>
                <a:latin typeface="JetBrains Mono" panose="02000009000000000000" pitchFamily="49" charset="0"/>
              </a:rPr>
              <a:t>()</a:t>
            </a:r>
            <a:br>
              <a:rPr lang="en-IN" sz="1100" b="0" dirty="0">
                <a:solidFill>
                  <a:srgbClr val="3B3B3B"/>
                </a:solidFill>
                <a:effectLst/>
                <a:latin typeface="JetBrains Mono" panose="02000009000000000000" pitchFamily="49" charset="0"/>
              </a:rPr>
            </a:br>
            <a:r>
              <a:rPr lang="en-IN" sz="1100" b="0" dirty="0">
                <a:solidFill>
                  <a:srgbClr val="008000"/>
                </a:solidFill>
                <a:effectLst/>
                <a:latin typeface="JetBrains Mono" panose="02000009000000000000" pitchFamily="49" charset="0"/>
              </a:rPr>
              <a:t># Replace '</a:t>
            </a:r>
            <a:r>
              <a:rPr lang="en-IN" sz="1100" b="0" dirty="0" err="1">
                <a:solidFill>
                  <a:srgbClr val="008000"/>
                </a:solidFill>
                <a:effectLst/>
                <a:latin typeface="JetBrains Mono" panose="02000009000000000000" pitchFamily="49" charset="0"/>
              </a:rPr>
              <a:t>video_path</a:t>
            </a:r>
            <a:r>
              <a:rPr lang="en-IN" sz="1100" b="0" dirty="0">
                <a:solidFill>
                  <a:srgbClr val="008000"/>
                </a:solidFill>
                <a:effectLst/>
                <a:latin typeface="JetBrains Mono" panose="02000009000000000000" pitchFamily="49" charset="0"/>
              </a:rPr>
              <a:t>' with the path to your video file</a:t>
            </a:r>
            <a:endParaRPr lang="en-IN" sz="1100" b="0" dirty="0">
              <a:solidFill>
                <a:srgbClr val="3B3B3B"/>
              </a:solidFill>
              <a:effectLst/>
              <a:latin typeface="JetBrains Mono" panose="02000009000000000000" pitchFamily="49" charset="0"/>
            </a:endParaRPr>
          </a:p>
          <a:p>
            <a:r>
              <a:rPr lang="en-IN" sz="1100" b="0" dirty="0" err="1">
                <a:solidFill>
                  <a:srgbClr val="001080"/>
                </a:solidFill>
                <a:effectLst/>
                <a:latin typeface="JetBrains Mono" panose="02000009000000000000" pitchFamily="49" charset="0"/>
              </a:rPr>
              <a:t>video_path</a:t>
            </a:r>
            <a:r>
              <a:rPr lang="en-IN" sz="1100" b="0" dirty="0">
                <a:solidFill>
                  <a:srgbClr val="3B3B3B"/>
                </a:solidFill>
                <a:effectLst/>
                <a:latin typeface="JetBrains Mono" panose="02000009000000000000" pitchFamily="49" charset="0"/>
              </a:rPr>
              <a:t> </a:t>
            </a:r>
            <a:r>
              <a:rPr lang="en-IN" sz="1100" b="0" dirty="0">
                <a:solidFill>
                  <a:srgbClr val="000000"/>
                </a:solidFill>
                <a:effectLst/>
                <a:latin typeface="JetBrains Mono" panose="02000009000000000000" pitchFamily="49" charset="0"/>
              </a:rPr>
              <a:t>=</a:t>
            </a:r>
            <a:r>
              <a:rPr lang="en-IN" sz="1100" b="0" dirty="0">
                <a:solidFill>
                  <a:srgbClr val="3B3B3B"/>
                </a:solidFill>
                <a:effectLst/>
                <a:latin typeface="JetBrains Mono" panose="02000009000000000000" pitchFamily="49" charset="0"/>
              </a:rPr>
              <a:t> </a:t>
            </a:r>
            <a:r>
              <a:rPr lang="en-IN" sz="1100" b="0" dirty="0" err="1">
                <a:solidFill>
                  <a:srgbClr val="0000FF"/>
                </a:solidFill>
                <a:effectLst/>
                <a:latin typeface="JetBrains Mono" panose="02000009000000000000" pitchFamily="49" charset="0"/>
              </a:rPr>
              <a:t>r</a:t>
            </a:r>
            <a:r>
              <a:rPr lang="en-IN" sz="1100" b="0" dirty="0" err="1">
                <a:solidFill>
                  <a:srgbClr val="811F3F"/>
                </a:solidFill>
                <a:effectLst/>
                <a:latin typeface="JetBrains Mono" panose="02000009000000000000" pitchFamily="49" charset="0"/>
              </a:rPr>
              <a:t>'C</a:t>
            </a:r>
            <a:r>
              <a:rPr lang="en-IN" sz="1100" b="0" dirty="0">
                <a:solidFill>
                  <a:srgbClr val="811F3F"/>
                </a:solidFill>
                <a:effectLst/>
                <a:latin typeface="JetBrains Mono" panose="02000009000000000000" pitchFamily="49" charset="0"/>
              </a:rPr>
              <a:t>:</a:t>
            </a:r>
            <a:r>
              <a:rPr lang="en-IN" sz="1100" b="0" dirty="0">
                <a:solidFill>
                  <a:srgbClr val="EE0000"/>
                </a:solidFill>
                <a:effectLst/>
                <a:latin typeface="JetBrains Mono" panose="02000009000000000000" pitchFamily="49" charset="0"/>
              </a:rPr>
              <a:t>\U</a:t>
            </a:r>
            <a:r>
              <a:rPr lang="en-IN" sz="1100" b="0" dirty="0">
                <a:solidFill>
                  <a:srgbClr val="811F3F"/>
                </a:solidFill>
                <a:effectLst/>
                <a:latin typeface="JetBrains Mono" panose="02000009000000000000" pitchFamily="49" charset="0"/>
              </a:rPr>
              <a:t>sers</a:t>
            </a:r>
            <a:r>
              <a:rPr lang="en-IN" sz="1100" b="0" dirty="0">
                <a:solidFill>
                  <a:srgbClr val="EE0000"/>
                </a:solidFill>
                <a:effectLst/>
                <a:latin typeface="JetBrains Mono" panose="02000009000000000000" pitchFamily="49" charset="0"/>
              </a:rPr>
              <a:t>\H</a:t>
            </a:r>
            <a:r>
              <a:rPr lang="en-IN" sz="1100" b="0" dirty="0">
                <a:solidFill>
                  <a:srgbClr val="811F3F"/>
                </a:solidFill>
                <a:effectLst/>
                <a:latin typeface="JetBrains Mono" panose="02000009000000000000" pitchFamily="49" charset="0"/>
              </a:rPr>
              <a:t>P\Desktop</a:t>
            </a:r>
            <a:r>
              <a:rPr lang="en-IN" sz="1100" b="0" dirty="0">
                <a:solidFill>
                  <a:srgbClr val="800000"/>
                </a:solidFill>
                <a:effectLst/>
                <a:latin typeface="JetBrains Mono" panose="02000009000000000000" pitchFamily="49" charset="0"/>
              </a:rPr>
              <a:t>\1</a:t>
            </a:r>
            <a:r>
              <a:rPr lang="en-IN" sz="1100" b="0" dirty="0">
                <a:solidFill>
                  <a:srgbClr val="811F3F"/>
                </a:solidFill>
                <a:effectLst/>
                <a:latin typeface="JetBrains Mono" panose="02000009000000000000" pitchFamily="49" charset="0"/>
              </a:rPr>
              <a:t>.mp4'</a:t>
            </a:r>
            <a:endParaRPr lang="en-IN" sz="1100" b="0" dirty="0">
              <a:solidFill>
                <a:srgbClr val="3B3B3B"/>
              </a:solidFill>
              <a:effectLst/>
              <a:latin typeface="JetBrains Mono" panose="02000009000000000000" pitchFamily="49" charset="0"/>
            </a:endParaRPr>
          </a:p>
          <a:p>
            <a:r>
              <a:rPr lang="en-IN" sz="1100" b="0" dirty="0" err="1">
                <a:solidFill>
                  <a:srgbClr val="795E26"/>
                </a:solidFill>
                <a:effectLst/>
                <a:latin typeface="JetBrains Mono" panose="02000009000000000000" pitchFamily="49" charset="0"/>
              </a:rPr>
              <a:t>detect_objects_in_video</a:t>
            </a:r>
            <a:r>
              <a:rPr lang="en-IN" sz="1100" b="0" dirty="0">
                <a:solidFill>
                  <a:srgbClr val="3B3B3B"/>
                </a:solidFill>
                <a:effectLst/>
                <a:latin typeface="JetBrains Mono" panose="02000009000000000000" pitchFamily="49" charset="0"/>
              </a:rPr>
              <a:t>(</a:t>
            </a:r>
            <a:r>
              <a:rPr lang="en-IN" sz="1100" b="0" dirty="0" err="1">
                <a:solidFill>
                  <a:srgbClr val="001080"/>
                </a:solidFill>
                <a:effectLst/>
                <a:latin typeface="JetBrains Mono" panose="02000009000000000000" pitchFamily="49" charset="0"/>
              </a:rPr>
              <a:t>new_model</a:t>
            </a:r>
            <a:r>
              <a:rPr lang="en-IN" sz="1100" b="0" dirty="0">
                <a:solidFill>
                  <a:srgbClr val="3B3B3B"/>
                </a:solidFill>
                <a:effectLst/>
                <a:latin typeface="JetBrains Mono" panose="02000009000000000000" pitchFamily="49" charset="0"/>
              </a:rPr>
              <a:t>, </a:t>
            </a:r>
            <a:r>
              <a:rPr lang="en-IN" sz="1100" b="0" dirty="0" err="1">
                <a:solidFill>
                  <a:srgbClr val="001080"/>
                </a:solidFill>
                <a:effectLst/>
                <a:latin typeface="JetBrains Mono" panose="02000009000000000000" pitchFamily="49" charset="0"/>
              </a:rPr>
              <a:t>video_path</a:t>
            </a:r>
            <a:r>
              <a:rPr lang="en-IN" sz="1100" b="0" dirty="0">
                <a:solidFill>
                  <a:srgbClr val="3B3B3B"/>
                </a:solidFill>
                <a:effectLst/>
                <a:latin typeface="JetBrains Mono" panose="02000009000000000000" pitchFamily="49" charset="0"/>
              </a:rPr>
              <a:t>)</a:t>
            </a:r>
          </a:p>
        </p:txBody>
      </p:sp>
    </p:spTree>
    <p:extLst>
      <p:ext uri="{BB962C8B-B14F-4D97-AF65-F5344CB8AC3E}">
        <p14:creationId xmlns:p14="http://schemas.microsoft.com/office/powerpoint/2010/main" val="1969232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948-B6D9-D65D-3137-52CFF6C1E8D7}"/>
              </a:ext>
            </a:extLst>
          </p:cNvPr>
          <p:cNvSpPr>
            <a:spLocks noGrp="1"/>
          </p:cNvSpPr>
          <p:nvPr>
            <p:ph type="title"/>
          </p:nvPr>
        </p:nvSpPr>
        <p:spPr/>
        <p:txBody>
          <a:bodyPr/>
          <a:lstStyle/>
          <a:p>
            <a:r>
              <a:rPr lang="en-US" dirty="0"/>
              <a:t>RESULTS (DETECTION)</a:t>
            </a:r>
            <a:endParaRPr lang="en-IN" dirty="0"/>
          </a:p>
        </p:txBody>
      </p:sp>
      <p:pic>
        <p:nvPicPr>
          <p:cNvPr id="12" name="Picture 11">
            <a:extLst>
              <a:ext uri="{FF2B5EF4-FFF2-40B4-BE49-F238E27FC236}">
                <a16:creationId xmlns:a16="http://schemas.microsoft.com/office/drawing/2014/main" id="{5F7BD51E-B0F6-FDAD-30C5-29844E6BA90C}"/>
              </a:ext>
            </a:extLst>
          </p:cNvPr>
          <p:cNvPicPr>
            <a:picLocks noChangeAspect="1"/>
          </p:cNvPicPr>
          <p:nvPr/>
        </p:nvPicPr>
        <p:blipFill rotWithShape="1">
          <a:blip r:embed="rId2"/>
          <a:srcRect b="14643"/>
          <a:stretch/>
        </p:blipFill>
        <p:spPr>
          <a:xfrm>
            <a:off x="260374" y="2084833"/>
            <a:ext cx="6014798" cy="3401568"/>
          </a:xfrm>
          <a:prstGeom prst="rect">
            <a:avLst/>
          </a:prstGeom>
          <a:ln>
            <a:solidFill>
              <a:schemeClr val="tx1"/>
            </a:solidFill>
          </a:ln>
        </p:spPr>
      </p:pic>
      <p:pic>
        <p:nvPicPr>
          <p:cNvPr id="15" name="Picture 14">
            <a:extLst>
              <a:ext uri="{FF2B5EF4-FFF2-40B4-BE49-F238E27FC236}">
                <a16:creationId xmlns:a16="http://schemas.microsoft.com/office/drawing/2014/main" id="{BA3279E0-C4BC-FD50-2A6F-B8536207C082}"/>
              </a:ext>
            </a:extLst>
          </p:cNvPr>
          <p:cNvPicPr>
            <a:picLocks noChangeAspect="1"/>
          </p:cNvPicPr>
          <p:nvPr/>
        </p:nvPicPr>
        <p:blipFill rotWithShape="1">
          <a:blip r:embed="rId3"/>
          <a:srcRect b="6804"/>
          <a:stretch/>
        </p:blipFill>
        <p:spPr>
          <a:xfrm>
            <a:off x="6273422" y="2084833"/>
            <a:ext cx="5658204" cy="3401568"/>
          </a:xfrm>
          <a:prstGeom prst="rect">
            <a:avLst/>
          </a:prstGeom>
          <a:ln>
            <a:solidFill>
              <a:schemeClr val="tx1"/>
            </a:solidFill>
          </a:ln>
        </p:spPr>
      </p:pic>
      <p:sp>
        <p:nvSpPr>
          <p:cNvPr id="16" name="Rectangle 15">
            <a:extLst>
              <a:ext uri="{FF2B5EF4-FFF2-40B4-BE49-F238E27FC236}">
                <a16:creationId xmlns:a16="http://schemas.microsoft.com/office/drawing/2014/main" id="{98DFC1FD-6744-DC53-9584-F58ABC05B38A}"/>
              </a:ext>
            </a:extLst>
          </p:cNvPr>
          <p:cNvSpPr/>
          <p:nvPr/>
        </p:nvSpPr>
        <p:spPr>
          <a:xfrm>
            <a:off x="1631950" y="5283200"/>
            <a:ext cx="615950" cy="2032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288E17DA-15F0-D042-7C1D-DCDC3E5957A9}"/>
              </a:ext>
            </a:extLst>
          </p:cNvPr>
          <p:cNvSpPr/>
          <p:nvPr/>
        </p:nvSpPr>
        <p:spPr>
          <a:xfrm>
            <a:off x="7671983" y="5181599"/>
            <a:ext cx="615950" cy="2032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EFFDE07-7081-F56D-4FBA-E8EFA73EF400}"/>
              </a:ext>
            </a:extLst>
          </p:cNvPr>
          <p:cNvSpPr txBox="1"/>
          <p:nvPr/>
        </p:nvSpPr>
        <p:spPr>
          <a:xfrm>
            <a:off x="2777235" y="5753100"/>
            <a:ext cx="981075" cy="369332"/>
          </a:xfrm>
          <a:prstGeom prst="rect">
            <a:avLst/>
          </a:prstGeom>
          <a:noFill/>
        </p:spPr>
        <p:txBody>
          <a:bodyPr wrap="square" rtlCol="0">
            <a:spAutoFit/>
          </a:bodyPr>
          <a:lstStyle/>
          <a:p>
            <a:r>
              <a:rPr lang="en-US" dirty="0"/>
              <a:t>Drowsy</a:t>
            </a:r>
            <a:endParaRPr lang="en-IN" dirty="0"/>
          </a:p>
        </p:txBody>
      </p:sp>
      <p:sp>
        <p:nvSpPr>
          <p:cNvPr id="19" name="TextBox 18">
            <a:extLst>
              <a:ext uri="{FF2B5EF4-FFF2-40B4-BE49-F238E27FC236}">
                <a16:creationId xmlns:a16="http://schemas.microsoft.com/office/drawing/2014/main" id="{B478B513-D90D-050D-3D86-9D601C75180A}"/>
              </a:ext>
            </a:extLst>
          </p:cNvPr>
          <p:cNvSpPr txBox="1"/>
          <p:nvPr/>
        </p:nvSpPr>
        <p:spPr>
          <a:xfrm>
            <a:off x="8611986" y="5753100"/>
            <a:ext cx="981075" cy="369332"/>
          </a:xfrm>
          <a:prstGeom prst="rect">
            <a:avLst/>
          </a:prstGeom>
          <a:noFill/>
        </p:spPr>
        <p:txBody>
          <a:bodyPr wrap="square" rtlCol="0">
            <a:spAutoFit/>
          </a:bodyPr>
          <a:lstStyle/>
          <a:p>
            <a:r>
              <a:rPr lang="en-US" dirty="0"/>
              <a:t>Awake</a:t>
            </a:r>
            <a:endParaRPr lang="en-IN" dirty="0"/>
          </a:p>
        </p:txBody>
      </p:sp>
    </p:spTree>
    <p:extLst>
      <p:ext uri="{BB962C8B-B14F-4D97-AF65-F5344CB8AC3E}">
        <p14:creationId xmlns:p14="http://schemas.microsoft.com/office/powerpoint/2010/main" val="2715155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7D69-6C95-136E-FD42-DF44088C1839}"/>
              </a:ext>
            </a:extLst>
          </p:cNvPr>
          <p:cNvSpPr>
            <a:spLocks noGrp="1"/>
          </p:cNvSpPr>
          <p:nvPr>
            <p:ph type="title"/>
          </p:nvPr>
        </p:nvSpPr>
        <p:spPr/>
        <p:txBody>
          <a:bodyPr/>
          <a:lstStyle/>
          <a:p>
            <a:r>
              <a:rPr lang="en-US" dirty="0"/>
              <a:t>Android App As a Substitute for </a:t>
            </a:r>
            <a:r>
              <a:rPr lang="en-US" dirty="0" err="1"/>
              <a:t>DashCAM</a:t>
            </a:r>
            <a:endParaRPr lang="en-IN" dirty="0"/>
          </a:p>
        </p:txBody>
      </p:sp>
      <p:grpSp>
        <p:nvGrpSpPr>
          <p:cNvPr id="12" name="Group 11">
            <a:extLst>
              <a:ext uri="{FF2B5EF4-FFF2-40B4-BE49-F238E27FC236}">
                <a16:creationId xmlns:a16="http://schemas.microsoft.com/office/drawing/2014/main" id="{95241114-997A-4ADD-FE04-DD2E238DD216}"/>
              </a:ext>
            </a:extLst>
          </p:cNvPr>
          <p:cNvGrpSpPr/>
          <p:nvPr/>
        </p:nvGrpSpPr>
        <p:grpSpPr>
          <a:xfrm>
            <a:off x="-837418" y="1945018"/>
            <a:ext cx="9754925" cy="4790365"/>
            <a:chOff x="-1323833" y="-272956"/>
            <a:chExt cx="14521218" cy="7130955"/>
          </a:xfrm>
        </p:grpSpPr>
        <p:pic>
          <p:nvPicPr>
            <p:cNvPr id="13" name="Content Placeholder 4">
              <a:extLst>
                <a:ext uri="{FF2B5EF4-FFF2-40B4-BE49-F238E27FC236}">
                  <a16:creationId xmlns:a16="http://schemas.microsoft.com/office/drawing/2014/main" id="{171CD5C4-1F45-76A1-3D26-3800FEA46AB6}"/>
                </a:ext>
              </a:extLst>
            </p:cNvPr>
            <p:cNvPicPr>
              <a:picLocks noChangeAspect="1"/>
            </p:cNvPicPr>
            <p:nvPr/>
          </p:nvPicPr>
          <p:blipFill rotWithShape="1">
            <a:blip r:embed="rId2">
              <a:extLst>
                <a:ext uri="{28A0092B-C50C-407E-A947-70E740481C1C}">
                  <a14:useLocalDpi xmlns:a14="http://schemas.microsoft.com/office/drawing/2010/main" val="0"/>
                </a:ext>
              </a:extLst>
            </a:blip>
            <a:srcRect l="-12122" t="-9141" r="-2173" b="-699"/>
            <a:stretch/>
          </p:blipFill>
          <p:spPr>
            <a:xfrm>
              <a:off x="-1323833" y="-272956"/>
              <a:ext cx="14521218" cy="7130955"/>
            </a:xfrm>
            <a:prstGeom prst="rect">
              <a:avLst/>
            </a:prstGeom>
          </p:spPr>
        </p:pic>
        <p:pic>
          <p:nvPicPr>
            <p:cNvPr id="14" name="Picture 13">
              <a:extLst>
                <a:ext uri="{FF2B5EF4-FFF2-40B4-BE49-F238E27FC236}">
                  <a16:creationId xmlns:a16="http://schemas.microsoft.com/office/drawing/2014/main" id="{0E588B8D-804D-F18E-FC08-5DEA31165E6A}"/>
                </a:ext>
              </a:extLst>
            </p:cNvPr>
            <p:cNvPicPr>
              <a:picLocks noChangeAspect="1"/>
            </p:cNvPicPr>
            <p:nvPr/>
          </p:nvPicPr>
          <p:blipFill rotWithShape="1">
            <a:blip r:embed="rId3">
              <a:extLst>
                <a:ext uri="{28A0092B-C50C-407E-A947-70E740481C1C}">
                  <a14:useLocalDpi xmlns:a14="http://schemas.microsoft.com/office/drawing/2010/main" val="0"/>
                </a:ext>
              </a:extLst>
            </a:blip>
            <a:srcRect l="22187" t="45094" r="27188"/>
            <a:stretch/>
          </p:blipFill>
          <p:spPr>
            <a:xfrm>
              <a:off x="9697958" y="2046824"/>
              <a:ext cx="1999736" cy="1626606"/>
            </a:xfrm>
            <a:prstGeom prst="rect">
              <a:avLst/>
            </a:prstGeom>
          </p:spPr>
        </p:pic>
        <p:sp>
          <p:nvSpPr>
            <p:cNvPr id="15" name="TextBox 14">
              <a:extLst>
                <a:ext uri="{FF2B5EF4-FFF2-40B4-BE49-F238E27FC236}">
                  <a16:creationId xmlns:a16="http://schemas.microsoft.com/office/drawing/2014/main" id="{71526A7F-C95A-F5AC-3AFF-2F76BB716AA0}"/>
                </a:ext>
              </a:extLst>
            </p:cNvPr>
            <p:cNvSpPr txBox="1"/>
            <p:nvPr/>
          </p:nvSpPr>
          <p:spPr>
            <a:xfrm>
              <a:off x="9916185" y="3749026"/>
              <a:ext cx="1563281" cy="595605"/>
            </a:xfrm>
            <a:prstGeom prst="rect">
              <a:avLst/>
            </a:prstGeom>
            <a:noFill/>
          </p:spPr>
          <p:txBody>
            <a:bodyPr wrap="square" rtlCol="0">
              <a:spAutoFit/>
            </a:bodyPr>
            <a:lstStyle/>
            <a:p>
              <a:pPr algn="ctr"/>
              <a:r>
                <a:rPr lang="en-US" sz="2000" b="1" dirty="0">
                  <a:solidFill>
                    <a:srgbClr val="FF0000"/>
                  </a:solidFill>
                </a:rPr>
                <a:t>Drowsy</a:t>
              </a:r>
              <a:endParaRPr lang="en-IN" sz="2000" b="1" dirty="0">
                <a:solidFill>
                  <a:srgbClr val="FF0000"/>
                </a:solidFill>
              </a:endParaRPr>
            </a:p>
          </p:txBody>
        </p:sp>
      </p:grpSp>
      <p:sp>
        <p:nvSpPr>
          <p:cNvPr id="16" name="Content Placeholder 2">
            <a:extLst>
              <a:ext uri="{FF2B5EF4-FFF2-40B4-BE49-F238E27FC236}">
                <a16:creationId xmlns:a16="http://schemas.microsoft.com/office/drawing/2014/main" id="{49E30E74-9443-5009-18A3-4BF0C8B54ACD}"/>
              </a:ext>
            </a:extLst>
          </p:cNvPr>
          <p:cNvSpPr>
            <a:spLocks noGrp="1"/>
          </p:cNvSpPr>
          <p:nvPr>
            <p:ph idx="1"/>
          </p:nvPr>
        </p:nvSpPr>
        <p:spPr>
          <a:xfrm>
            <a:off x="8917507" y="2032661"/>
            <a:ext cx="3087025" cy="4702721"/>
          </a:xfrm>
        </p:spPr>
        <p:txBody>
          <a:bodyPr>
            <a:normAutofit/>
          </a:bodyPr>
          <a:lstStyle/>
          <a:p>
            <a:pPr algn="just"/>
            <a:r>
              <a:rPr lang="en-US" dirty="0"/>
              <a:t>The Android App takes in the video feed from the front camera, and applies to it a </a:t>
            </a:r>
            <a:r>
              <a:rPr lang="en-US" dirty="0" err="1"/>
              <a:t>TFLite</a:t>
            </a:r>
            <a:r>
              <a:rPr lang="en-US" dirty="0"/>
              <a:t> version of the model stored in the application package.</a:t>
            </a:r>
          </a:p>
          <a:p>
            <a:pPr algn="just"/>
            <a:r>
              <a:rPr lang="en-US" dirty="0"/>
              <a:t>The model is run continuously on each of the frames, and classifies it as drowsy or awake.</a:t>
            </a:r>
          </a:p>
          <a:p>
            <a:pPr algn="just"/>
            <a:r>
              <a:rPr lang="en-US" dirty="0"/>
              <a:t>If the drowsy class is maintained for more than 5 seconds, the phone vibrates. </a:t>
            </a:r>
            <a:endParaRPr lang="en-IN" dirty="0"/>
          </a:p>
        </p:txBody>
      </p:sp>
    </p:spTree>
    <p:extLst>
      <p:ext uri="{BB962C8B-B14F-4D97-AF65-F5344CB8AC3E}">
        <p14:creationId xmlns:p14="http://schemas.microsoft.com/office/powerpoint/2010/main" val="3364300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E1CC-A9F4-7A87-A52B-BA913623E300}"/>
              </a:ext>
            </a:extLst>
          </p:cNvPr>
          <p:cNvSpPr>
            <a:spLocks noGrp="1"/>
          </p:cNvSpPr>
          <p:nvPr>
            <p:ph type="title"/>
          </p:nvPr>
        </p:nvSpPr>
        <p:spPr/>
        <p:txBody>
          <a:bodyPr/>
          <a:lstStyle/>
          <a:p>
            <a:r>
              <a:rPr lang="en-US" dirty="0"/>
              <a:t>Suggested Changes</a:t>
            </a:r>
            <a:endParaRPr lang="en-IN" dirty="0"/>
          </a:p>
        </p:txBody>
      </p:sp>
      <p:sp>
        <p:nvSpPr>
          <p:cNvPr id="3" name="Content Placeholder 2">
            <a:extLst>
              <a:ext uri="{FF2B5EF4-FFF2-40B4-BE49-F238E27FC236}">
                <a16:creationId xmlns:a16="http://schemas.microsoft.com/office/drawing/2014/main" id="{EA23954B-53B7-5B2D-9930-98AD6463C382}"/>
              </a:ext>
            </a:extLst>
          </p:cNvPr>
          <p:cNvSpPr>
            <a:spLocks noGrp="1"/>
          </p:cNvSpPr>
          <p:nvPr>
            <p:ph idx="1"/>
          </p:nvPr>
        </p:nvSpPr>
        <p:spPr>
          <a:xfrm>
            <a:off x="1024128" y="2286000"/>
            <a:ext cx="5322081" cy="4023360"/>
          </a:xfrm>
        </p:spPr>
        <p:txBody>
          <a:bodyPr/>
          <a:lstStyle/>
          <a:p>
            <a:pPr algn="just">
              <a:buFont typeface="Arial" panose="020B0604020202020204" pitchFamily="34" charset="0"/>
              <a:buChar char="•"/>
            </a:pPr>
            <a:r>
              <a:rPr lang="en-US" dirty="0"/>
              <a:t> Refined Android App</a:t>
            </a:r>
          </a:p>
          <a:p>
            <a:pPr algn="just">
              <a:buFont typeface="Arial" panose="020B0604020202020204" pitchFamily="34" charset="0"/>
              <a:buChar char="•"/>
            </a:pPr>
            <a:r>
              <a:rPr lang="en-US" dirty="0"/>
              <a:t>An ML model trained on an exhaustive set of data for drowsiness, which includes yawning, hand movement, etc.</a:t>
            </a:r>
          </a:p>
          <a:p>
            <a:pPr algn="just">
              <a:buFont typeface="Arial" panose="020B0604020202020204" pitchFamily="34" charset="0"/>
              <a:buChar char="•"/>
            </a:pPr>
            <a:r>
              <a:rPr lang="en-US" dirty="0"/>
              <a:t>Integration of the Android App with vehicle’s electrical system.</a:t>
            </a:r>
          </a:p>
          <a:p>
            <a:pPr algn="just">
              <a:buFont typeface="Arial" panose="020B0604020202020204" pitchFamily="34" charset="0"/>
              <a:buChar char="•"/>
            </a:pPr>
            <a:r>
              <a:rPr lang="en-US" dirty="0"/>
              <a:t>Deployment of the package on interior facing dashcams focused on the driver’s face.</a:t>
            </a:r>
            <a:endParaRPr lang="en-IN" dirty="0"/>
          </a:p>
        </p:txBody>
      </p:sp>
    </p:spTree>
    <p:extLst>
      <p:ext uri="{BB962C8B-B14F-4D97-AF65-F5344CB8AC3E}">
        <p14:creationId xmlns:p14="http://schemas.microsoft.com/office/powerpoint/2010/main" val="950213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EEC-FED2-9ABE-D714-D4DB9C1A1733}"/>
              </a:ext>
            </a:extLst>
          </p:cNvPr>
          <p:cNvSpPr>
            <a:spLocks noGrp="1"/>
          </p:cNvSpPr>
          <p:nvPr>
            <p:ph type="title"/>
          </p:nvPr>
        </p:nvSpPr>
        <p:spPr/>
        <p:txBody>
          <a:bodyPr>
            <a:normAutofit fontScale="90000"/>
          </a:bodyPr>
          <a:lstStyle/>
          <a:p>
            <a:r>
              <a:rPr lang="en-US" dirty="0"/>
              <a:t>Trap-Camera Animal Detection</a:t>
            </a:r>
            <a:endParaRPr lang="en-IN" dirty="0"/>
          </a:p>
        </p:txBody>
      </p:sp>
      <p:sp>
        <p:nvSpPr>
          <p:cNvPr id="3" name="Title 1">
            <a:extLst>
              <a:ext uri="{FF2B5EF4-FFF2-40B4-BE49-F238E27FC236}">
                <a16:creationId xmlns:a16="http://schemas.microsoft.com/office/drawing/2014/main" id="{C142DD08-8618-5F24-2EE1-FE2A8521DC88}"/>
              </a:ext>
            </a:extLst>
          </p:cNvPr>
          <p:cNvSpPr txBox="1">
            <a:spLocks/>
          </p:cNvSpPr>
          <p:nvPr/>
        </p:nvSpPr>
        <p:spPr>
          <a:xfrm>
            <a:off x="482203" y="2507443"/>
            <a:ext cx="10422357" cy="989600"/>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ctr" rtl="0" eaLnBrk="1" hangingPunct="1">
              <a:lnSpc>
                <a:spcPct val="100000"/>
              </a:lnSpc>
              <a:spcBef>
                <a:spcPts val="0"/>
              </a:spcBef>
              <a:spcAft>
                <a:spcPts val="0"/>
              </a:spcAft>
              <a:buClr>
                <a:srgbClr val="FFFFFF"/>
              </a:buClr>
              <a:buSzPct val="100000"/>
              <a:buFont typeface="Roboto"/>
              <a:buNone/>
              <a:defRPr sz="2800" b="0" i="0" u="none" strike="noStrike" cap="none">
                <a:solidFill>
                  <a:srgbClr val="FFFFFF"/>
                </a:solidFill>
                <a:latin typeface="Roboto"/>
                <a:ea typeface="Roboto"/>
                <a:cs typeface="Roboto"/>
                <a:sym typeface="Robot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lang="en-IN" dirty="0"/>
          </a:p>
        </p:txBody>
      </p:sp>
      <p:sp>
        <p:nvSpPr>
          <p:cNvPr id="5" name="TextBox 4">
            <a:extLst>
              <a:ext uri="{FF2B5EF4-FFF2-40B4-BE49-F238E27FC236}">
                <a16:creationId xmlns:a16="http://schemas.microsoft.com/office/drawing/2014/main" id="{02DCCEC9-2D27-D49D-DD83-0B4176F285CB}"/>
              </a:ext>
            </a:extLst>
          </p:cNvPr>
          <p:cNvSpPr txBox="1"/>
          <p:nvPr/>
        </p:nvSpPr>
        <p:spPr>
          <a:xfrm>
            <a:off x="2400300" y="4585227"/>
            <a:ext cx="7391399" cy="2031325"/>
          </a:xfrm>
          <a:prstGeom prst="rect">
            <a:avLst/>
          </a:prstGeom>
          <a:noFill/>
        </p:spPr>
        <p:txBody>
          <a:bodyPr wrap="square">
            <a:spAutoFit/>
          </a:bodyPr>
          <a:lstStyle/>
          <a:p>
            <a:pPr algn="ctr"/>
            <a:r>
              <a:rPr lang="en-US" dirty="0" err="1">
                <a:solidFill>
                  <a:schemeClr val="bg1"/>
                </a:solidFill>
              </a:rPr>
              <a:t>UseCase</a:t>
            </a:r>
            <a:r>
              <a:rPr lang="en-US" dirty="0">
                <a:solidFill>
                  <a:schemeClr val="bg1"/>
                </a:solidFill>
              </a:rPr>
              <a:t> Type: </a:t>
            </a:r>
          </a:p>
          <a:p>
            <a:r>
              <a:rPr lang="en-US" dirty="0">
                <a:solidFill>
                  <a:schemeClr val="bg1"/>
                </a:solidFill>
              </a:rPr>
              <a:t>Model Deployment : Cloud</a:t>
            </a:r>
          </a:p>
          <a:p>
            <a:r>
              <a:rPr lang="en-US" dirty="0">
                <a:solidFill>
                  <a:schemeClr val="bg1"/>
                </a:solidFill>
              </a:rPr>
              <a:t>Detection : Cloud</a:t>
            </a:r>
          </a:p>
          <a:p>
            <a:r>
              <a:rPr lang="en-US" dirty="0">
                <a:solidFill>
                  <a:schemeClr val="bg1"/>
                </a:solidFill>
              </a:rPr>
              <a:t>Storage : Cloud</a:t>
            </a:r>
          </a:p>
          <a:p>
            <a:r>
              <a:rPr lang="en-US" dirty="0">
                <a:solidFill>
                  <a:schemeClr val="bg1"/>
                </a:solidFill>
              </a:rPr>
              <a:t>Action Taken : On Cloud (Alerting Concerned Services/ People)</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48101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78DA-A4AB-1C31-DC4B-A7ACFC9817D1}"/>
              </a:ext>
            </a:extLst>
          </p:cNvPr>
          <p:cNvSpPr>
            <a:spLocks noGrp="1"/>
          </p:cNvSpPr>
          <p:nvPr>
            <p:ph type="title"/>
          </p:nvPr>
        </p:nvSpPr>
        <p:spPr/>
        <p:txBody>
          <a:bodyPr/>
          <a:lstStyle/>
          <a:p>
            <a:r>
              <a:rPr lang="en-US" dirty="0"/>
              <a:t>Overview</a:t>
            </a:r>
            <a:endParaRPr lang="en-IN" dirty="0"/>
          </a:p>
        </p:txBody>
      </p:sp>
      <p:sp>
        <p:nvSpPr>
          <p:cNvPr id="3" name="Content Placeholder 2">
            <a:extLst>
              <a:ext uri="{FF2B5EF4-FFF2-40B4-BE49-F238E27FC236}">
                <a16:creationId xmlns:a16="http://schemas.microsoft.com/office/drawing/2014/main" id="{8BB596EA-6D40-9CDB-67D5-28404D8B2572}"/>
              </a:ext>
            </a:extLst>
          </p:cNvPr>
          <p:cNvSpPr>
            <a:spLocks noGrp="1"/>
          </p:cNvSpPr>
          <p:nvPr>
            <p:ph idx="1"/>
          </p:nvPr>
        </p:nvSpPr>
        <p:spPr/>
        <p:txBody>
          <a:bodyPr/>
          <a:lstStyle/>
          <a:p>
            <a:pPr algn="just"/>
            <a:r>
              <a:rPr lang="en-US" dirty="0"/>
              <a:t>Forest Rangers, Wildlife Conservationists etc. setup Trap Cameras in the wild to monitor the activities of animals and to get photographs of animals that tend to be elusive.</a:t>
            </a:r>
          </a:p>
          <a:p>
            <a:pPr algn="just"/>
            <a:r>
              <a:rPr lang="en-US" dirty="0"/>
              <a:t>Hours are spent manually going through each and every video to across even a tiniest hint of an animal.</a:t>
            </a:r>
          </a:p>
          <a:p>
            <a:pPr algn="just"/>
            <a:r>
              <a:rPr lang="en-IN" dirty="0"/>
              <a:t>Hence we can automate this process of going through the videos and get the animals detected easily.</a:t>
            </a:r>
          </a:p>
        </p:txBody>
      </p:sp>
      <p:pic>
        <p:nvPicPr>
          <p:cNvPr id="1026" name="Picture 2" descr="Camera trapping for conversation | WWF">
            <a:extLst>
              <a:ext uri="{FF2B5EF4-FFF2-40B4-BE49-F238E27FC236}">
                <a16:creationId xmlns:a16="http://schemas.microsoft.com/office/drawing/2014/main" id="{73CD1C87-42DE-8E3E-1AAE-F10C2FF23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032" y="0"/>
            <a:ext cx="2010307" cy="24116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mera traps capture exciting animal behaviour across India | WWF India">
            <a:extLst>
              <a:ext uri="{FF2B5EF4-FFF2-40B4-BE49-F238E27FC236}">
                <a16:creationId xmlns:a16="http://schemas.microsoft.com/office/drawing/2014/main" id="{C3452FE6-87DC-CC71-F09B-BE5B69CA8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3300"/>
            <a:ext cx="3159620" cy="2105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era trapping: Advantages, Disadvantages and How it Works - Forestry Bloq">
            <a:extLst>
              <a:ext uri="{FF2B5EF4-FFF2-40B4-BE49-F238E27FC236}">
                <a16:creationId xmlns:a16="http://schemas.microsoft.com/office/drawing/2014/main" id="{80483CC3-EB63-37E7-5824-F58E1CDDF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2117" y="167101"/>
            <a:ext cx="1685755" cy="21050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mera traps FOOLED by Sneaky SLOTHS! ❤️ - SloCo">
            <a:extLst>
              <a:ext uri="{FF2B5EF4-FFF2-40B4-BE49-F238E27FC236}">
                <a16:creationId xmlns:a16="http://schemas.microsoft.com/office/drawing/2014/main" id="{8BD567F8-75DF-B8D8-4E6E-596C95A73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6191" y="4700117"/>
            <a:ext cx="2914508" cy="19448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SLR Camera Trapping: Part 1 - YouTube">
            <a:extLst>
              <a:ext uri="{FF2B5EF4-FFF2-40B4-BE49-F238E27FC236}">
                <a16:creationId xmlns:a16="http://schemas.microsoft.com/office/drawing/2014/main" id="{BA54C22F-529D-C4FC-CBA1-1BC5F1C07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5810" y="4700117"/>
            <a:ext cx="3457433" cy="1944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2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F7C4-1AEB-37B3-F769-6C93523F0CCD}"/>
              </a:ext>
            </a:extLst>
          </p:cNvPr>
          <p:cNvSpPr>
            <a:spLocks noGrp="1"/>
          </p:cNvSpPr>
          <p:nvPr>
            <p:ph type="title"/>
          </p:nvPr>
        </p:nvSpPr>
        <p:spPr/>
        <p:txBody>
          <a:bodyPr/>
          <a:lstStyle/>
          <a:p>
            <a:r>
              <a:rPr lang="en-US" dirty="0"/>
              <a:t>Current Working Architecture</a:t>
            </a:r>
            <a:endParaRPr lang="en-IN" dirty="0"/>
          </a:p>
        </p:txBody>
      </p:sp>
      <p:pic>
        <p:nvPicPr>
          <p:cNvPr id="1026" name="Picture 2" descr="Camera traps capture exciting animal behaviour across India | WWF India">
            <a:extLst>
              <a:ext uri="{FF2B5EF4-FFF2-40B4-BE49-F238E27FC236}">
                <a16:creationId xmlns:a16="http://schemas.microsoft.com/office/drawing/2014/main" id="{05C0BD9A-1AFC-725C-72FF-052B876219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94" t="18420" r="34818" b="17874"/>
          <a:stretch/>
        </p:blipFill>
        <p:spPr bwMode="auto">
          <a:xfrm>
            <a:off x="180455" y="2368618"/>
            <a:ext cx="1981654" cy="180150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hape 547">
            <a:extLst>
              <a:ext uri="{FF2B5EF4-FFF2-40B4-BE49-F238E27FC236}">
                <a16:creationId xmlns:a16="http://schemas.microsoft.com/office/drawing/2014/main" id="{129423A6-9951-A212-8323-85A498C36078}"/>
              </a:ext>
            </a:extLst>
          </p:cNvPr>
          <p:cNvCxnSpPr/>
          <p:nvPr/>
        </p:nvCxnSpPr>
        <p:spPr>
          <a:xfrm>
            <a:off x="2272039" y="3075386"/>
            <a:ext cx="751812" cy="0"/>
          </a:xfrm>
          <a:prstGeom prst="straightConnector1">
            <a:avLst/>
          </a:prstGeom>
          <a:noFill/>
          <a:ln w="12700" cap="flat" cmpd="sng">
            <a:solidFill>
              <a:srgbClr val="4284F3"/>
            </a:solidFill>
            <a:prstDash val="solid"/>
            <a:round/>
            <a:headEnd type="none" w="med" len="med"/>
            <a:tailEnd type="triangle" w="med" len="med"/>
          </a:ln>
        </p:spPr>
      </p:cxnSp>
      <p:grpSp>
        <p:nvGrpSpPr>
          <p:cNvPr id="7" name="Group 6">
            <a:extLst>
              <a:ext uri="{FF2B5EF4-FFF2-40B4-BE49-F238E27FC236}">
                <a16:creationId xmlns:a16="http://schemas.microsoft.com/office/drawing/2014/main" id="{8910E2A6-2632-DD07-3259-21CCBC77A3CB}"/>
              </a:ext>
            </a:extLst>
          </p:cNvPr>
          <p:cNvGrpSpPr/>
          <p:nvPr/>
        </p:nvGrpSpPr>
        <p:grpSpPr>
          <a:xfrm>
            <a:off x="3113095" y="2634353"/>
            <a:ext cx="1416962" cy="1589294"/>
            <a:chOff x="4028012" y="2835801"/>
            <a:chExt cx="599100" cy="671963"/>
          </a:xfrm>
        </p:grpSpPr>
        <p:sp>
          <p:nvSpPr>
            <p:cNvPr id="5" name="Shape 364">
              <a:extLst>
                <a:ext uri="{FF2B5EF4-FFF2-40B4-BE49-F238E27FC236}">
                  <a16:creationId xmlns:a16="http://schemas.microsoft.com/office/drawing/2014/main" id="{154C883B-C63C-9EED-A339-5CF9AED56166}"/>
                </a:ext>
              </a:extLst>
            </p:cNvPr>
            <p:cNvSpPr txBox="1"/>
            <p:nvPr/>
          </p:nvSpPr>
          <p:spPr>
            <a:xfrm>
              <a:off x="4028012" y="3257564"/>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Storage</a:t>
              </a:r>
            </a:p>
          </p:txBody>
        </p:sp>
        <p:pic>
          <p:nvPicPr>
            <p:cNvPr id="6" name="Shape 369" descr="Cloud-Storage_256px.png">
              <a:extLst>
                <a:ext uri="{FF2B5EF4-FFF2-40B4-BE49-F238E27FC236}">
                  <a16:creationId xmlns:a16="http://schemas.microsoft.com/office/drawing/2014/main" id="{500025A7-B013-0F62-99C4-9C0946F5F612}"/>
                </a:ext>
              </a:extLst>
            </p:cNvPr>
            <p:cNvPicPr preferRelativeResize="0"/>
            <p:nvPr/>
          </p:nvPicPr>
          <p:blipFill rotWithShape="1">
            <a:blip r:embed="rId3">
              <a:alphaModFix/>
            </a:blip>
            <a:srcRect t="5092" b="5092"/>
            <a:stretch/>
          </p:blipFill>
          <p:spPr>
            <a:xfrm>
              <a:off x="4061379" y="2835801"/>
              <a:ext cx="530400" cy="476400"/>
            </a:xfrm>
            <a:prstGeom prst="rect">
              <a:avLst/>
            </a:prstGeom>
            <a:noFill/>
            <a:ln>
              <a:noFill/>
            </a:ln>
          </p:spPr>
        </p:pic>
      </p:grpSp>
      <p:pic>
        <p:nvPicPr>
          <p:cNvPr id="1028" name="Picture 4" descr="Getting Started With Google Cloud's Vertex AI | by IsThisYourOnion | Jun,  2023 | Medium">
            <a:extLst>
              <a:ext uri="{FF2B5EF4-FFF2-40B4-BE49-F238E27FC236}">
                <a16:creationId xmlns:a16="http://schemas.microsoft.com/office/drawing/2014/main" id="{4FDDE5F4-B9FB-1790-642A-4E0C9D064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655" y="2493836"/>
            <a:ext cx="1543650" cy="144216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hape 547">
            <a:extLst>
              <a:ext uri="{FF2B5EF4-FFF2-40B4-BE49-F238E27FC236}">
                <a16:creationId xmlns:a16="http://schemas.microsoft.com/office/drawing/2014/main" id="{1173DBD4-2DFF-8E54-7C30-6A3ABCC61AAF}"/>
              </a:ext>
            </a:extLst>
          </p:cNvPr>
          <p:cNvCxnSpPr/>
          <p:nvPr/>
        </p:nvCxnSpPr>
        <p:spPr>
          <a:xfrm>
            <a:off x="6905305" y="3075482"/>
            <a:ext cx="826993" cy="0"/>
          </a:xfrm>
          <a:prstGeom prst="straightConnector1">
            <a:avLst/>
          </a:prstGeom>
          <a:noFill/>
          <a:ln w="12700" cap="flat" cmpd="sng">
            <a:solidFill>
              <a:srgbClr val="4284F3"/>
            </a:solidFill>
            <a:prstDash val="solid"/>
            <a:round/>
            <a:headEnd type="none" w="med" len="med"/>
            <a:tailEnd type="triangle" w="med" len="med"/>
          </a:ln>
        </p:spPr>
      </p:cxnSp>
      <p:grpSp>
        <p:nvGrpSpPr>
          <p:cNvPr id="10" name="Group 9">
            <a:extLst>
              <a:ext uri="{FF2B5EF4-FFF2-40B4-BE49-F238E27FC236}">
                <a16:creationId xmlns:a16="http://schemas.microsoft.com/office/drawing/2014/main" id="{AEF14E71-D392-7A49-6183-37EA8608CA7E}"/>
              </a:ext>
            </a:extLst>
          </p:cNvPr>
          <p:cNvGrpSpPr/>
          <p:nvPr/>
        </p:nvGrpSpPr>
        <p:grpSpPr>
          <a:xfrm>
            <a:off x="7793104" y="2634353"/>
            <a:ext cx="1416962" cy="1589294"/>
            <a:chOff x="4028012" y="2835801"/>
            <a:chExt cx="599100" cy="671963"/>
          </a:xfrm>
        </p:grpSpPr>
        <p:sp>
          <p:nvSpPr>
            <p:cNvPr id="11" name="Shape 364">
              <a:extLst>
                <a:ext uri="{FF2B5EF4-FFF2-40B4-BE49-F238E27FC236}">
                  <a16:creationId xmlns:a16="http://schemas.microsoft.com/office/drawing/2014/main" id="{841CDE19-1D47-96E2-A0C8-A1ACEE25D0FD}"/>
                </a:ext>
              </a:extLst>
            </p:cNvPr>
            <p:cNvSpPr txBox="1"/>
            <p:nvPr/>
          </p:nvSpPr>
          <p:spPr>
            <a:xfrm>
              <a:off x="4028012" y="3257564"/>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Storage</a:t>
              </a:r>
            </a:p>
          </p:txBody>
        </p:sp>
        <p:pic>
          <p:nvPicPr>
            <p:cNvPr id="12" name="Shape 369" descr="Cloud-Storage_256px.png">
              <a:extLst>
                <a:ext uri="{FF2B5EF4-FFF2-40B4-BE49-F238E27FC236}">
                  <a16:creationId xmlns:a16="http://schemas.microsoft.com/office/drawing/2014/main" id="{BB223071-17ED-B13A-97B9-DC3B7B67BB44}"/>
                </a:ext>
              </a:extLst>
            </p:cNvPr>
            <p:cNvPicPr preferRelativeResize="0"/>
            <p:nvPr/>
          </p:nvPicPr>
          <p:blipFill rotWithShape="1">
            <a:blip r:embed="rId3">
              <a:alphaModFix/>
            </a:blip>
            <a:srcRect t="5092" b="5092"/>
            <a:stretch/>
          </p:blipFill>
          <p:spPr>
            <a:xfrm>
              <a:off x="4061379" y="2835801"/>
              <a:ext cx="530400" cy="476400"/>
            </a:xfrm>
            <a:prstGeom prst="rect">
              <a:avLst/>
            </a:prstGeom>
            <a:noFill/>
            <a:ln>
              <a:noFill/>
            </a:ln>
          </p:spPr>
        </p:pic>
      </p:grpSp>
      <p:grpSp>
        <p:nvGrpSpPr>
          <p:cNvPr id="15" name="Group 14">
            <a:extLst>
              <a:ext uri="{FF2B5EF4-FFF2-40B4-BE49-F238E27FC236}">
                <a16:creationId xmlns:a16="http://schemas.microsoft.com/office/drawing/2014/main" id="{927DFF8C-7928-BC79-6211-BD146B848C1A}"/>
              </a:ext>
            </a:extLst>
          </p:cNvPr>
          <p:cNvGrpSpPr/>
          <p:nvPr/>
        </p:nvGrpSpPr>
        <p:grpSpPr>
          <a:xfrm>
            <a:off x="10092566" y="2634354"/>
            <a:ext cx="1468820" cy="1610951"/>
            <a:chOff x="5261004" y="4625439"/>
            <a:chExt cx="599100" cy="657072"/>
          </a:xfrm>
        </p:grpSpPr>
        <p:sp>
          <p:nvSpPr>
            <p:cNvPr id="13" name="Shape 333">
              <a:extLst>
                <a:ext uri="{FF2B5EF4-FFF2-40B4-BE49-F238E27FC236}">
                  <a16:creationId xmlns:a16="http://schemas.microsoft.com/office/drawing/2014/main" id="{19D8864F-3875-9E67-D827-2B36DC365CE6}"/>
                </a:ext>
              </a:extLst>
            </p:cNvPr>
            <p:cNvSpPr txBox="1"/>
            <p:nvPr/>
          </p:nvSpPr>
          <p:spPr>
            <a:xfrm>
              <a:off x="5261004" y="5032311"/>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1400" b="1" i="0" u="none" strike="noStrike" cap="none" dirty="0">
                  <a:solidFill>
                    <a:srgbClr val="808080"/>
                  </a:solidFill>
                  <a:latin typeface="Open Sans"/>
                  <a:ea typeface="Open Sans"/>
                  <a:cs typeface="Open Sans"/>
                  <a:sym typeface="Open Sans"/>
                </a:rPr>
                <a:t>Cloud Pub/Sub</a:t>
              </a:r>
            </a:p>
          </p:txBody>
        </p:sp>
        <p:pic>
          <p:nvPicPr>
            <p:cNvPr id="14" name="Shape 350" descr="Cloud-PubSub_256px.png">
              <a:extLst>
                <a:ext uri="{FF2B5EF4-FFF2-40B4-BE49-F238E27FC236}">
                  <a16:creationId xmlns:a16="http://schemas.microsoft.com/office/drawing/2014/main" id="{E1E37C47-D2BD-F106-2E1E-382A36201A1F}"/>
                </a:ext>
              </a:extLst>
            </p:cNvPr>
            <p:cNvPicPr preferRelativeResize="0"/>
            <p:nvPr/>
          </p:nvPicPr>
          <p:blipFill rotWithShape="1">
            <a:blip r:embed="rId5">
              <a:alphaModFix/>
            </a:blip>
            <a:srcRect t="5092" b="5092"/>
            <a:stretch/>
          </p:blipFill>
          <p:spPr>
            <a:xfrm>
              <a:off x="5295354" y="4625439"/>
              <a:ext cx="530400" cy="476400"/>
            </a:xfrm>
            <a:prstGeom prst="rect">
              <a:avLst/>
            </a:prstGeom>
            <a:noFill/>
            <a:ln>
              <a:noFill/>
            </a:ln>
          </p:spPr>
        </p:pic>
      </p:grpSp>
      <p:cxnSp>
        <p:nvCxnSpPr>
          <p:cNvPr id="16" name="Shape 547">
            <a:extLst>
              <a:ext uri="{FF2B5EF4-FFF2-40B4-BE49-F238E27FC236}">
                <a16:creationId xmlns:a16="http://schemas.microsoft.com/office/drawing/2014/main" id="{102D4B3A-E569-3F64-6216-3F488830CB91}"/>
              </a:ext>
            </a:extLst>
          </p:cNvPr>
          <p:cNvCxnSpPr/>
          <p:nvPr/>
        </p:nvCxnSpPr>
        <p:spPr>
          <a:xfrm>
            <a:off x="4864136" y="3075386"/>
            <a:ext cx="751812" cy="0"/>
          </a:xfrm>
          <a:prstGeom prst="straightConnector1">
            <a:avLst/>
          </a:prstGeom>
          <a:noFill/>
          <a:ln w="12700" cap="flat" cmpd="sng">
            <a:solidFill>
              <a:srgbClr val="4284F3"/>
            </a:solidFill>
            <a:prstDash val="solid"/>
            <a:round/>
            <a:headEnd type="none" w="med" len="med"/>
            <a:tailEnd type="triangle" w="med" len="med"/>
          </a:ln>
        </p:spPr>
      </p:cxnSp>
      <p:cxnSp>
        <p:nvCxnSpPr>
          <p:cNvPr id="19" name="Shape 547">
            <a:extLst>
              <a:ext uri="{FF2B5EF4-FFF2-40B4-BE49-F238E27FC236}">
                <a16:creationId xmlns:a16="http://schemas.microsoft.com/office/drawing/2014/main" id="{D65752CE-2731-7B9E-0EBA-B2145DAC411E}"/>
              </a:ext>
            </a:extLst>
          </p:cNvPr>
          <p:cNvCxnSpPr/>
          <p:nvPr/>
        </p:nvCxnSpPr>
        <p:spPr>
          <a:xfrm>
            <a:off x="9227703" y="3064106"/>
            <a:ext cx="826993" cy="0"/>
          </a:xfrm>
          <a:prstGeom prst="straightConnector1">
            <a:avLst/>
          </a:prstGeom>
          <a:noFill/>
          <a:ln w="12700" cap="flat" cmpd="sng">
            <a:solidFill>
              <a:srgbClr val="4284F3"/>
            </a:solidFill>
            <a:prstDash val="solid"/>
            <a:round/>
            <a:headEnd type="none" w="med" len="med"/>
            <a:tailEnd type="triangle" w="med" len="med"/>
          </a:ln>
        </p:spPr>
      </p:cxnSp>
      <p:sp>
        <p:nvSpPr>
          <p:cNvPr id="20" name="TextBox 19">
            <a:extLst>
              <a:ext uri="{FF2B5EF4-FFF2-40B4-BE49-F238E27FC236}">
                <a16:creationId xmlns:a16="http://schemas.microsoft.com/office/drawing/2014/main" id="{6002B408-0986-CFF6-B85D-B8688D308548}"/>
              </a:ext>
            </a:extLst>
          </p:cNvPr>
          <p:cNvSpPr txBox="1"/>
          <p:nvPr/>
        </p:nvSpPr>
        <p:spPr>
          <a:xfrm>
            <a:off x="163773" y="4449170"/>
            <a:ext cx="2418909" cy="1754326"/>
          </a:xfrm>
          <a:prstGeom prst="rect">
            <a:avLst/>
          </a:prstGeom>
          <a:noFill/>
        </p:spPr>
        <p:txBody>
          <a:bodyPr wrap="square" rtlCol="0">
            <a:spAutoFit/>
          </a:bodyPr>
          <a:lstStyle/>
          <a:p>
            <a:r>
              <a:rPr lang="en-US" dirty="0"/>
              <a:t>Videos from Tap Camera come in batches daily.</a:t>
            </a:r>
          </a:p>
          <a:p>
            <a:endParaRPr lang="en-US" dirty="0"/>
          </a:p>
          <a:p>
            <a:r>
              <a:rPr lang="en-US" dirty="0"/>
              <a:t>e.g. 24 1-hour videos for yesterday</a:t>
            </a:r>
            <a:endParaRPr lang="en-IN" dirty="0"/>
          </a:p>
        </p:txBody>
      </p:sp>
      <p:sp>
        <p:nvSpPr>
          <p:cNvPr id="21" name="TextBox 20">
            <a:extLst>
              <a:ext uri="{FF2B5EF4-FFF2-40B4-BE49-F238E27FC236}">
                <a16:creationId xmlns:a16="http://schemas.microsoft.com/office/drawing/2014/main" id="{06BFD001-2E71-F791-4814-F85D8DB822E3}"/>
              </a:ext>
            </a:extLst>
          </p:cNvPr>
          <p:cNvSpPr txBox="1"/>
          <p:nvPr/>
        </p:nvSpPr>
        <p:spPr>
          <a:xfrm>
            <a:off x="2647945" y="4449170"/>
            <a:ext cx="1969471" cy="1200329"/>
          </a:xfrm>
          <a:prstGeom prst="rect">
            <a:avLst/>
          </a:prstGeom>
          <a:noFill/>
        </p:spPr>
        <p:txBody>
          <a:bodyPr wrap="square" rtlCol="0">
            <a:spAutoFit/>
          </a:bodyPr>
          <a:lstStyle/>
          <a:p>
            <a:pPr algn="just"/>
            <a:r>
              <a:rPr lang="en-US" dirty="0"/>
              <a:t>The videos land in a particular folder inside a bucket in Cloud Storage</a:t>
            </a:r>
            <a:endParaRPr lang="en-IN" dirty="0"/>
          </a:p>
        </p:txBody>
      </p:sp>
      <p:sp>
        <p:nvSpPr>
          <p:cNvPr id="22" name="TextBox 21">
            <a:extLst>
              <a:ext uri="{FF2B5EF4-FFF2-40B4-BE49-F238E27FC236}">
                <a16:creationId xmlns:a16="http://schemas.microsoft.com/office/drawing/2014/main" id="{2224F4A7-4093-847C-8CA9-479E4761CE9B}"/>
              </a:ext>
            </a:extLst>
          </p:cNvPr>
          <p:cNvSpPr txBox="1"/>
          <p:nvPr/>
        </p:nvSpPr>
        <p:spPr>
          <a:xfrm>
            <a:off x="4935834" y="4435522"/>
            <a:ext cx="1969471" cy="1754326"/>
          </a:xfrm>
          <a:prstGeom prst="rect">
            <a:avLst/>
          </a:prstGeom>
          <a:noFill/>
        </p:spPr>
        <p:txBody>
          <a:bodyPr wrap="square" rtlCol="0">
            <a:spAutoFit/>
          </a:bodyPr>
          <a:lstStyle/>
          <a:p>
            <a:pPr algn="just"/>
            <a:r>
              <a:rPr lang="en-US" dirty="0"/>
              <a:t>Vertex AI jupyter notebooks have pre-defined python code, that can be run to start the detection in videos</a:t>
            </a:r>
            <a:endParaRPr lang="en-IN" dirty="0"/>
          </a:p>
        </p:txBody>
      </p:sp>
      <p:sp>
        <p:nvSpPr>
          <p:cNvPr id="23" name="TextBox 22">
            <a:extLst>
              <a:ext uri="{FF2B5EF4-FFF2-40B4-BE49-F238E27FC236}">
                <a16:creationId xmlns:a16="http://schemas.microsoft.com/office/drawing/2014/main" id="{98536C97-486E-9C05-DC3C-C9EA166DCAC7}"/>
              </a:ext>
            </a:extLst>
          </p:cNvPr>
          <p:cNvSpPr txBox="1"/>
          <p:nvPr/>
        </p:nvSpPr>
        <p:spPr>
          <a:xfrm>
            <a:off x="7018886" y="4449170"/>
            <a:ext cx="2411587" cy="2062103"/>
          </a:xfrm>
          <a:prstGeom prst="rect">
            <a:avLst/>
          </a:prstGeom>
          <a:noFill/>
        </p:spPr>
        <p:txBody>
          <a:bodyPr wrap="square" rtlCol="0">
            <a:spAutoFit/>
          </a:bodyPr>
          <a:lstStyle/>
          <a:p>
            <a:pPr algn="just"/>
            <a:r>
              <a:rPr lang="en-US" sz="1600" dirty="0"/>
              <a:t>The code automatically stores the detections in the bucket. The detections are images with bounding boxes around the animal found. Also, the detections are named as VideoName-Timestamp.jpg</a:t>
            </a:r>
            <a:endParaRPr lang="en-IN" sz="1600" dirty="0"/>
          </a:p>
        </p:txBody>
      </p:sp>
      <p:sp>
        <p:nvSpPr>
          <p:cNvPr id="24" name="TextBox 23">
            <a:extLst>
              <a:ext uri="{FF2B5EF4-FFF2-40B4-BE49-F238E27FC236}">
                <a16:creationId xmlns:a16="http://schemas.microsoft.com/office/drawing/2014/main" id="{E9A3D8BA-D4BC-5D84-4DF5-7698B71F5BC5}"/>
              </a:ext>
            </a:extLst>
          </p:cNvPr>
          <p:cNvSpPr txBox="1"/>
          <p:nvPr/>
        </p:nvSpPr>
        <p:spPr>
          <a:xfrm>
            <a:off x="9544055" y="4435522"/>
            <a:ext cx="2411586" cy="2062103"/>
          </a:xfrm>
          <a:prstGeom prst="rect">
            <a:avLst/>
          </a:prstGeom>
          <a:noFill/>
        </p:spPr>
        <p:txBody>
          <a:bodyPr wrap="square" rtlCol="0">
            <a:spAutoFit/>
          </a:bodyPr>
          <a:lstStyle/>
          <a:p>
            <a:pPr algn="just"/>
            <a:r>
              <a:rPr lang="en-US" sz="1600" dirty="0"/>
              <a:t>As soon as new detections are stored in the bucket, Cloud </a:t>
            </a:r>
            <a:r>
              <a:rPr lang="en-US" sz="1600" dirty="0" err="1"/>
              <a:t>PubSub</a:t>
            </a:r>
            <a:r>
              <a:rPr lang="en-US" sz="1600" dirty="0"/>
              <a:t> will trigger a notification to subscribed web services, which can ingest the topic to send email/SMS to concerned people</a:t>
            </a:r>
            <a:endParaRPr lang="en-IN" sz="1600" dirty="0"/>
          </a:p>
        </p:txBody>
      </p:sp>
    </p:spTree>
    <p:extLst>
      <p:ext uri="{BB962C8B-B14F-4D97-AF65-F5344CB8AC3E}">
        <p14:creationId xmlns:p14="http://schemas.microsoft.com/office/powerpoint/2010/main" val="2580836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A617-7750-E8EC-3854-A48FD288F5B0}"/>
              </a:ext>
            </a:extLst>
          </p:cNvPr>
          <p:cNvSpPr>
            <a:spLocks noGrp="1"/>
          </p:cNvSpPr>
          <p:nvPr>
            <p:ph type="title"/>
          </p:nvPr>
        </p:nvSpPr>
        <p:spPr/>
        <p:txBody>
          <a:bodyPr/>
          <a:lstStyle/>
          <a:p>
            <a:r>
              <a:rPr lang="en-US" dirty="0"/>
              <a:t>Example </a:t>
            </a:r>
            <a:br>
              <a:rPr lang="en-US" dirty="0"/>
            </a:br>
            <a:r>
              <a:rPr lang="en-US" dirty="0"/>
              <a:t>Scenario</a:t>
            </a:r>
            <a:endParaRPr lang="en-IN" dirty="0"/>
          </a:p>
        </p:txBody>
      </p:sp>
      <p:sp>
        <p:nvSpPr>
          <p:cNvPr id="3" name="Content Placeholder 2">
            <a:extLst>
              <a:ext uri="{FF2B5EF4-FFF2-40B4-BE49-F238E27FC236}">
                <a16:creationId xmlns:a16="http://schemas.microsoft.com/office/drawing/2014/main" id="{D3BEEE68-080C-2FD3-6FE7-F9B99DFD83B5}"/>
              </a:ext>
            </a:extLst>
          </p:cNvPr>
          <p:cNvSpPr>
            <a:spLocks noGrp="1"/>
          </p:cNvSpPr>
          <p:nvPr>
            <p:ph idx="1"/>
          </p:nvPr>
        </p:nvSpPr>
        <p:spPr>
          <a:xfrm>
            <a:off x="1024129" y="2286000"/>
            <a:ext cx="8693076" cy="4572000"/>
          </a:xfrm>
        </p:spPr>
        <p:txBody>
          <a:bodyPr>
            <a:normAutofit fontScale="92500" lnSpcReduction="10000"/>
          </a:bodyPr>
          <a:lstStyle/>
          <a:p>
            <a:pPr algn="just"/>
            <a:r>
              <a:rPr lang="en-US" dirty="0"/>
              <a:t>In our Wildlife Park in Indonesia, we have the following 5 species of concern, which we would like to track and monitor:</a:t>
            </a:r>
          </a:p>
          <a:p>
            <a:pPr marL="457200" indent="-457200" algn="just">
              <a:lnSpc>
                <a:spcPct val="100000"/>
              </a:lnSpc>
              <a:buFont typeface="Arial" panose="020B0604020202020204" pitchFamily="34" charset="0"/>
              <a:buChar char="•"/>
            </a:pPr>
            <a:r>
              <a:rPr lang="en-US" dirty="0"/>
              <a:t>Sumatran Tiger (</a:t>
            </a:r>
            <a:r>
              <a:rPr lang="en-IN" dirty="0"/>
              <a:t>Panthera </a:t>
            </a:r>
            <a:r>
              <a:rPr lang="en-IN" dirty="0" err="1"/>
              <a:t>tigris</a:t>
            </a:r>
            <a:r>
              <a:rPr lang="en-IN" dirty="0"/>
              <a:t> </a:t>
            </a:r>
            <a:r>
              <a:rPr lang="en-IN" dirty="0" err="1"/>
              <a:t>sumatrae</a:t>
            </a:r>
            <a:r>
              <a:rPr lang="en-IN" dirty="0"/>
              <a:t>)</a:t>
            </a:r>
            <a:endParaRPr lang="en-US" dirty="0"/>
          </a:p>
          <a:p>
            <a:pPr marL="457200" indent="-457200" algn="just">
              <a:lnSpc>
                <a:spcPct val="100000"/>
              </a:lnSpc>
              <a:buFont typeface="Arial" panose="020B0604020202020204" pitchFamily="34" charset="0"/>
              <a:buChar char="•"/>
            </a:pPr>
            <a:r>
              <a:rPr lang="en-US" dirty="0"/>
              <a:t>Asian Elephant (Elephas maximus)</a:t>
            </a:r>
          </a:p>
          <a:p>
            <a:pPr marL="457200" indent="-457200" algn="just">
              <a:lnSpc>
                <a:spcPct val="100000"/>
              </a:lnSpc>
              <a:buFont typeface="Arial" panose="020B0604020202020204" pitchFamily="34" charset="0"/>
              <a:buChar char="•"/>
            </a:pPr>
            <a:r>
              <a:rPr lang="en-US" dirty="0"/>
              <a:t>Pig Tailed Macaque (Macaca </a:t>
            </a:r>
            <a:r>
              <a:rPr lang="en-US" dirty="0" err="1"/>
              <a:t>nemestrina</a:t>
            </a:r>
            <a:r>
              <a:rPr lang="en-US" dirty="0"/>
              <a:t>)</a:t>
            </a:r>
          </a:p>
          <a:p>
            <a:pPr marL="457200" indent="-457200" algn="just">
              <a:lnSpc>
                <a:spcPct val="100000"/>
              </a:lnSpc>
              <a:buFont typeface="Arial" panose="020B0604020202020204" pitchFamily="34" charset="0"/>
              <a:buChar char="•"/>
            </a:pPr>
            <a:r>
              <a:rPr lang="en-US" dirty="0"/>
              <a:t>Rhinoceros Hornbill (</a:t>
            </a:r>
            <a:r>
              <a:rPr lang="en-US" dirty="0" err="1"/>
              <a:t>Buceros</a:t>
            </a:r>
            <a:r>
              <a:rPr lang="en-US" dirty="0"/>
              <a:t> rhinoceros Linnaeus)</a:t>
            </a:r>
          </a:p>
          <a:p>
            <a:pPr marL="457200" indent="-457200" algn="just">
              <a:lnSpc>
                <a:spcPct val="100000"/>
              </a:lnSpc>
              <a:buFont typeface="Arial" panose="020B0604020202020204" pitchFamily="34" charset="0"/>
              <a:buChar char="•"/>
            </a:pPr>
            <a:r>
              <a:rPr lang="en-US" dirty="0"/>
              <a:t>Sun Bears (</a:t>
            </a:r>
            <a:r>
              <a:rPr lang="en-US" dirty="0" err="1"/>
              <a:t>Helarctos</a:t>
            </a:r>
            <a:r>
              <a:rPr lang="en-US" dirty="0"/>
              <a:t> </a:t>
            </a:r>
            <a:r>
              <a:rPr lang="en-US" dirty="0" err="1"/>
              <a:t>malayanus</a:t>
            </a:r>
            <a:r>
              <a:rPr lang="en-US" dirty="0"/>
              <a:t>)</a:t>
            </a:r>
            <a:endParaRPr lang="en-IN" dirty="0"/>
          </a:p>
          <a:p>
            <a:pPr algn="just"/>
            <a:r>
              <a:rPr lang="en-US" dirty="0"/>
              <a:t>We would like to get notified about the image capture of any of these in the previous day. The images should contain the detection bounding box across the animal, with its name.</a:t>
            </a:r>
          </a:p>
          <a:p>
            <a:pPr algn="just"/>
            <a:r>
              <a:rPr lang="en-IN" dirty="0"/>
              <a:t>Also, the image file name should contain the video name, and the timestamp of detection in the video</a:t>
            </a:r>
          </a:p>
        </p:txBody>
      </p:sp>
      <p:pic>
        <p:nvPicPr>
          <p:cNvPr id="2052" name="Picture 4" descr="Rhinoceros Hornbill - eBird">
            <a:extLst>
              <a:ext uri="{FF2B5EF4-FFF2-40B4-BE49-F238E27FC236}">
                <a16:creationId xmlns:a16="http://schemas.microsoft.com/office/drawing/2014/main" id="{254F9C28-CBF6-9682-727B-3849042C36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48" t="5213" r="8848" b="-5213"/>
          <a:stretch/>
        </p:blipFill>
        <p:spPr bwMode="auto">
          <a:xfrm>
            <a:off x="9717206" y="2353135"/>
            <a:ext cx="2474794" cy="18560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n bear | Size, Location, &amp; Facts | Britannica">
            <a:extLst>
              <a:ext uri="{FF2B5EF4-FFF2-40B4-BE49-F238E27FC236}">
                <a16:creationId xmlns:a16="http://schemas.microsoft.com/office/drawing/2014/main" id="{0CC60E7F-AC13-842F-59EF-9F9BE7CC5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571" y="4113693"/>
            <a:ext cx="2256430" cy="15033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umatran tiger in the Tierpark Berlin">
            <a:extLst>
              <a:ext uri="{FF2B5EF4-FFF2-40B4-BE49-F238E27FC236}">
                <a16:creationId xmlns:a16="http://schemas.microsoft.com/office/drawing/2014/main" id="{6E557359-5BCE-60B6-E32B-C92097017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058" y="0"/>
            <a:ext cx="2785884" cy="18560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65781F6-F4EA-FC3F-055A-905BF403B8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230" y="0"/>
            <a:ext cx="2487340" cy="18655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rthern &amp; Southern Pig-Tailed Macaques | Overview, Habitat &amp; Behavior |  Study.com">
            <a:extLst>
              <a:ext uri="{FF2B5EF4-FFF2-40B4-BE49-F238E27FC236}">
                <a16:creationId xmlns:a16="http://schemas.microsoft.com/office/drawing/2014/main" id="{CD37EEC8-B558-AEF4-6B42-B40EED070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5570" y="0"/>
            <a:ext cx="2256430" cy="2353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89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73A9-6EC5-DD86-1BB6-FF3191BB5EAD}"/>
              </a:ext>
            </a:extLst>
          </p:cNvPr>
          <p:cNvSpPr>
            <a:spLocks noGrp="1"/>
          </p:cNvSpPr>
          <p:nvPr>
            <p:ph type="title"/>
          </p:nvPr>
        </p:nvSpPr>
        <p:spPr/>
        <p:txBody>
          <a:bodyPr/>
          <a:lstStyle/>
          <a:p>
            <a:r>
              <a:rPr lang="en-US" dirty="0"/>
              <a:t>MODEL USED</a:t>
            </a:r>
            <a:endParaRPr lang="en-IN" dirty="0"/>
          </a:p>
        </p:txBody>
      </p:sp>
      <p:sp>
        <p:nvSpPr>
          <p:cNvPr id="3" name="Content Placeholder 2">
            <a:extLst>
              <a:ext uri="{FF2B5EF4-FFF2-40B4-BE49-F238E27FC236}">
                <a16:creationId xmlns:a16="http://schemas.microsoft.com/office/drawing/2014/main" id="{13C0D9A9-12FF-290C-5FDA-4DA57C76FEC9}"/>
              </a:ext>
            </a:extLst>
          </p:cNvPr>
          <p:cNvSpPr>
            <a:spLocks noGrp="1"/>
          </p:cNvSpPr>
          <p:nvPr>
            <p:ph idx="1"/>
          </p:nvPr>
        </p:nvSpPr>
        <p:spPr/>
        <p:txBody>
          <a:bodyPr/>
          <a:lstStyle/>
          <a:p>
            <a:r>
              <a:rPr lang="en-US" dirty="0"/>
              <a:t>YOLOv8 Object Detection Model (</a:t>
            </a:r>
            <a:r>
              <a:rPr lang="en-US" dirty="0">
                <a:hlinkClick r:id="rId2"/>
              </a:rPr>
              <a:t>https://docs.ultralytics.com/</a:t>
            </a:r>
            <a:r>
              <a:rPr lang="en-US" dirty="0"/>
              <a:t>)</a:t>
            </a:r>
          </a:p>
          <a:p>
            <a:endParaRPr lang="en-IN" dirty="0"/>
          </a:p>
        </p:txBody>
      </p:sp>
      <p:pic>
        <p:nvPicPr>
          <p:cNvPr id="5" name="Picture 4">
            <a:extLst>
              <a:ext uri="{FF2B5EF4-FFF2-40B4-BE49-F238E27FC236}">
                <a16:creationId xmlns:a16="http://schemas.microsoft.com/office/drawing/2014/main" id="{4C7F3613-16A0-D409-19EA-511D65135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3081528"/>
            <a:ext cx="5143500" cy="3429000"/>
          </a:xfrm>
          <a:prstGeom prst="rect">
            <a:avLst/>
          </a:prstGeom>
        </p:spPr>
      </p:pic>
    </p:spTree>
    <p:extLst>
      <p:ext uri="{BB962C8B-B14F-4D97-AF65-F5344CB8AC3E}">
        <p14:creationId xmlns:p14="http://schemas.microsoft.com/office/powerpoint/2010/main" val="39396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869B-FFF5-CB38-95BB-E73AC9584442}"/>
              </a:ext>
            </a:extLst>
          </p:cNvPr>
          <p:cNvSpPr>
            <a:spLocks noGrp="1"/>
          </p:cNvSpPr>
          <p:nvPr>
            <p:ph type="title"/>
          </p:nvPr>
        </p:nvSpPr>
        <p:spPr/>
        <p:txBody>
          <a:bodyPr/>
          <a:lstStyle/>
          <a:p>
            <a:r>
              <a:rPr lang="en-US" dirty="0"/>
              <a:t>MODEL TRAINING</a:t>
            </a:r>
            <a:endParaRPr lang="en-IN" dirty="0"/>
          </a:p>
        </p:txBody>
      </p:sp>
      <p:sp>
        <p:nvSpPr>
          <p:cNvPr id="3" name="Content Placeholder 2">
            <a:extLst>
              <a:ext uri="{FF2B5EF4-FFF2-40B4-BE49-F238E27FC236}">
                <a16:creationId xmlns:a16="http://schemas.microsoft.com/office/drawing/2014/main" id="{652AAD4D-F7F1-47C5-D69D-4817594100A1}"/>
              </a:ext>
            </a:extLst>
          </p:cNvPr>
          <p:cNvSpPr>
            <a:spLocks noGrp="1"/>
          </p:cNvSpPr>
          <p:nvPr>
            <p:ph idx="1"/>
          </p:nvPr>
        </p:nvSpPr>
        <p:spPr>
          <a:xfrm>
            <a:off x="249639" y="1912051"/>
            <a:ext cx="5400534" cy="4023360"/>
          </a:xfrm>
        </p:spPr>
        <p:txBody>
          <a:bodyPr>
            <a:normAutofit/>
          </a:bodyPr>
          <a:lstStyle/>
          <a:p>
            <a:pPr algn="just"/>
            <a:r>
              <a:rPr lang="en-US" sz="1600" dirty="0"/>
              <a:t>The model was trained on Vertex AI Notebook, with 800+ images collected and labelled manually across the 5 classes (animals), in the YOLO format.</a:t>
            </a:r>
          </a:p>
          <a:p>
            <a:pPr algn="just"/>
            <a:r>
              <a:rPr lang="en-US" sz="1600" dirty="0"/>
              <a:t>The dataset was further augmented to include multiple scenarios for light, color, distortions etc.</a:t>
            </a:r>
            <a:endParaRPr lang="en-IN" sz="1600" dirty="0"/>
          </a:p>
          <a:p>
            <a:pPr algn="just"/>
            <a:endParaRPr lang="en-IN" sz="1600" dirty="0"/>
          </a:p>
        </p:txBody>
      </p:sp>
      <p:pic>
        <p:nvPicPr>
          <p:cNvPr id="5" name="Picture 4">
            <a:extLst>
              <a:ext uri="{FF2B5EF4-FFF2-40B4-BE49-F238E27FC236}">
                <a16:creationId xmlns:a16="http://schemas.microsoft.com/office/drawing/2014/main" id="{0DBDCC28-6301-D9C2-2E1E-340D9C2474EA}"/>
              </a:ext>
            </a:extLst>
          </p:cNvPr>
          <p:cNvPicPr>
            <a:picLocks noChangeAspect="1"/>
          </p:cNvPicPr>
          <p:nvPr/>
        </p:nvPicPr>
        <p:blipFill>
          <a:blip r:embed="rId2"/>
          <a:stretch>
            <a:fillRect/>
          </a:stretch>
        </p:blipFill>
        <p:spPr>
          <a:xfrm>
            <a:off x="3562066" y="3207722"/>
            <a:ext cx="8502555" cy="3650278"/>
          </a:xfrm>
          <a:prstGeom prst="rect">
            <a:avLst/>
          </a:prstGeom>
        </p:spPr>
      </p:pic>
      <p:pic>
        <p:nvPicPr>
          <p:cNvPr id="7" name="Picture 6">
            <a:extLst>
              <a:ext uri="{FF2B5EF4-FFF2-40B4-BE49-F238E27FC236}">
                <a16:creationId xmlns:a16="http://schemas.microsoft.com/office/drawing/2014/main" id="{5840DF5E-6D15-8D8B-155B-9AA976D2BBCD}"/>
              </a:ext>
            </a:extLst>
          </p:cNvPr>
          <p:cNvPicPr>
            <a:picLocks noChangeAspect="1"/>
          </p:cNvPicPr>
          <p:nvPr/>
        </p:nvPicPr>
        <p:blipFill rotWithShape="1">
          <a:blip r:embed="rId3"/>
          <a:srcRect r="24168"/>
          <a:stretch/>
        </p:blipFill>
        <p:spPr>
          <a:xfrm>
            <a:off x="5755375" y="304092"/>
            <a:ext cx="6309246" cy="2903630"/>
          </a:xfrm>
          <a:prstGeom prst="rect">
            <a:avLst/>
          </a:prstGeom>
        </p:spPr>
      </p:pic>
      <p:pic>
        <p:nvPicPr>
          <p:cNvPr id="8" name="Picture 7">
            <a:extLst>
              <a:ext uri="{FF2B5EF4-FFF2-40B4-BE49-F238E27FC236}">
                <a16:creationId xmlns:a16="http://schemas.microsoft.com/office/drawing/2014/main" id="{E3F6C315-828E-BFBA-D5F8-B459FBB40665}"/>
              </a:ext>
            </a:extLst>
          </p:cNvPr>
          <p:cNvPicPr>
            <a:picLocks noChangeAspect="1"/>
          </p:cNvPicPr>
          <p:nvPr/>
        </p:nvPicPr>
        <p:blipFill rotWithShape="1">
          <a:blip r:embed="rId4"/>
          <a:srcRect l="-1" t="41814" r="64647" b="1894"/>
          <a:stretch/>
        </p:blipFill>
        <p:spPr>
          <a:xfrm>
            <a:off x="127379" y="3717972"/>
            <a:ext cx="3222494" cy="2523969"/>
          </a:xfrm>
          <a:prstGeom prst="rect">
            <a:avLst/>
          </a:prstGeom>
        </p:spPr>
      </p:pic>
      <p:sp>
        <p:nvSpPr>
          <p:cNvPr id="9" name="TextBox 8">
            <a:extLst>
              <a:ext uri="{FF2B5EF4-FFF2-40B4-BE49-F238E27FC236}">
                <a16:creationId xmlns:a16="http://schemas.microsoft.com/office/drawing/2014/main" id="{73B533A9-55FC-B4F9-5FC9-45682EFB67E1}"/>
              </a:ext>
            </a:extLst>
          </p:cNvPr>
          <p:cNvSpPr txBox="1"/>
          <p:nvPr/>
        </p:nvSpPr>
        <p:spPr>
          <a:xfrm>
            <a:off x="1738626" y="4979956"/>
            <a:ext cx="1714500" cy="369332"/>
          </a:xfrm>
          <a:prstGeom prst="rect">
            <a:avLst/>
          </a:prstGeom>
          <a:noFill/>
        </p:spPr>
        <p:txBody>
          <a:bodyPr wrap="square" rtlCol="0">
            <a:spAutoFit/>
          </a:bodyPr>
          <a:lstStyle/>
          <a:p>
            <a:r>
              <a:rPr lang="en-US" dirty="0"/>
              <a:t>Final Model</a:t>
            </a:r>
            <a:endParaRPr lang="en-IN" dirty="0"/>
          </a:p>
        </p:txBody>
      </p:sp>
      <p:cxnSp>
        <p:nvCxnSpPr>
          <p:cNvPr id="10" name="Shape 547">
            <a:extLst>
              <a:ext uri="{FF2B5EF4-FFF2-40B4-BE49-F238E27FC236}">
                <a16:creationId xmlns:a16="http://schemas.microsoft.com/office/drawing/2014/main" id="{6177AC42-1158-6A9D-986A-886A407469C6}"/>
              </a:ext>
            </a:extLst>
          </p:cNvPr>
          <p:cNvCxnSpPr>
            <a:cxnSpLocks/>
          </p:cNvCxnSpPr>
          <p:nvPr/>
        </p:nvCxnSpPr>
        <p:spPr>
          <a:xfrm flipH="1">
            <a:off x="1343025" y="5136415"/>
            <a:ext cx="395601" cy="0"/>
          </a:xfrm>
          <a:prstGeom prst="straightConnector1">
            <a:avLst/>
          </a:prstGeom>
          <a:noFill/>
          <a:ln w="12700" cap="flat" cmpd="sng">
            <a:solidFill>
              <a:srgbClr val="4284F3"/>
            </a:solidFill>
            <a:prstDash val="solid"/>
            <a:round/>
            <a:headEnd type="none" w="med" len="med"/>
            <a:tailEnd type="triangle" w="med" len="med"/>
          </a:ln>
        </p:spPr>
      </p:cxnSp>
    </p:spTree>
    <p:extLst>
      <p:ext uri="{BB962C8B-B14F-4D97-AF65-F5344CB8AC3E}">
        <p14:creationId xmlns:p14="http://schemas.microsoft.com/office/powerpoint/2010/main" val="22210210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702</TotalTime>
  <Words>3575</Words>
  <Application>Microsoft Office PowerPoint</Application>
  <PresentationFormat>Widescreen</PresentationFormat>
  <Paragraphs>279</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JetBrains Mono</vt:lpstr>
      <vt:lpstr>Open Sans</vt:lpstr>
      <vt:lpstr>Roboto</vt:lpstr>
      <vt:lpstr>Tw Cen MT</vt:lpstr>
      <vt:lpstr>Tw Cen MT Condensed</vt:lpstr>
      <vt:lpstr>Wingdings 3</vt:lpstr>
      <vt:lpstr>Integral</vt:lpstr>
      <vt:lpstr>Rabenschwinge</vt:lpstr>
      <vt:lpstr>Team Members</vt:lpstr>
      <vt:lpstr>Solution : 3 Use Cases</vt:lpstr>
      <vt:lpstr>Trap-Camera Animal Detection</vt:lpstr>
      <vt:lpstr>Overview</vt:lpstr>
      <vt:lpstr>Current Working Architecture</vt:lpstr>
      <vt:lpstr>Example  Scenario</vt:lpstr>
      <vt:lpstr>MODEL USED</vt:lpstr>
      <vt:lpstr>MODEL TRAINING</vt:lpstr>
      <vt:lpstr>Sample Operation – Step 1</vt:lpstr>
      <vt:lpstr>Sample Operation – Step 2</vt:lpstr>
      <vt:lpstr>Detection Code Used</vt:lpstr>
      <vt:lpstr>RESULTS (DETECTION)</vt:lpstr>
      <vt:lpstr>Result (Sent To PubSUB TOPIC)</vt:lpstr>
      <vt:lpstr>SUGGESTED CHANGE 1 – AUTOMATING DETECTION RUN THROUGH SERVERLESS CLOUD FUNCTIONS</vt:lpstr>
      <vt:lpstr>SUGGESTED CHANGE 2 – AUTOMATING DETECTION RUN THROUGH KUBERNETES CONTAINERIZATION</vt:lpstr>
      <vt:lpstr>Drone Search &amp; Rescue</vt:lpstr>
      <vt:lpstr>Overview</vt:lpstr>
      <vt:lpstr>Current Working Architecture</vt:lpstr>
      <vt:lpstr>Example  Scenario</vt:lpstr>
      <vt:lpstr>MODEL USED</vt:lpstr>
      <vt:lpstr>MODEL TRAINING</vt:lpstr>
      <vt:lpstr>Sample Operation – Step 1</vt:lpstr>
      <vt:lpstr>Sample Operation – Step 2</vt:lpstr>
      <vt:lpstr>Detection Code Used</vt:lpstr>
      <vt:lpstr>RESULTS (DETECTION)</vt:lpstr>
      <vt:lpstr>Suggested Changes</vt:lpstr>
      <vt:lpstr>Driver Drowsiness Detection</vt:lpstr>
      <vt:lpstr>Overview</vt:lpstr>
      <vt:lpstr>Current Working Architecture</vt:lpstr>
      <vt:lpstr>Example  Scenario</vt:lpstr>
      <vt:lpstr>MODEL USED</vt:lpstr>
      <vt:lpstr>MODEL TRAINING</vt:lpstr>
      <vt:lpstr>Sample Operation</vt:lpstr>
      <vt:lpstr>RESULTS (DETECTION)</vt:lpstr>
      <vt:lpstr>Android App As a Substitute for DashCAM</vt:lpstr>
      <vt:lpstr>Suggested Changes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Rabenschwinge</dc:title>
  <dc:creator>MAYANK HARLALKA</dc:creator>
  <cp:lastModifiedBy>MAYANK HARLALKA</cp:lastModifiedBy>
  <cp:revision>63</cp:revision>
  <dcterms:created xsi:type="dcterms:W3CDTF">2023-07-08T08:26:20Z</dcterms:created>
  <dcterms:modified xsi:type="dcterms:W3CDTF">2023-07-23T19:48:51Z</dcterms:modified>
</cp:coreProperties>
</file>